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12"/>
  </p:notesMasterIdLst>
  <p:sldIdLst>
    <p:sldId id="256" r:id="rId2"/>
    <p:sldId id="257" r:id="rId3"/>
    <p:sldId id="258" r:id="rId4"/>
    <p:sldId id="259" r:id="rId5"/>
    <p:sldId id="261" r:id="rId6"/>
    <p:sldId id="265" r:id="rId7"/>
    <p:sldId id="262" r:id="rId8"/>
    <p:sldId id="263" r:id="rId9"/>
    <p:sldId id="266"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F8B"/>
    <a:srgbClr val="A31E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0"/>
    <p:restoredTop sz="94707"/>
  </p:normalViewPr>
  <p:slideViewPr>
    <p:cSldViewPr snapToGrid="0" snapToObjects="1">
      <p:cViewPr>
        <p:scale>
          <a:sx n="140" d="100"/>
          <a:sy n="140" d="100"/>
        </p:scale>
        <p:origin x="16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4846F-60D6-F44B-9676-3BCEA0067654}" type="datetimeFigureOut">
              <a:rPr lang="en-US" smtClean="0"/>
              <a:t>9/13/17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BF1DB-76D5-174D-83BD-D1B79A0E110B}" type="slidenum">
              <a:rPr lang="en-US" smtClean="0"/>
              <a:t>‹#›</a:t>
            </a:fld>
            <a:endParaRPr lang="en-US"/>
          </a:p>
        </p:txBody>
      </p:sp>
    </p:spTree>
    <p:extLst>
      <p:ext uri="{BB962C8B-B14F-4D97-AF65-F5344CB8AC3E}">
        <p14:creationId xmlns:p14="http://schemas.microsoft.com/office/powerpoint/2010/main" val="948365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1</a:t>
            </a:fld>
            <a:endParaRPr lang="en-US"/>
          </a:p>
        </p:txBody>
      </p:sp>
    </p:spTree>
    <p:extLst>
      <p:ext uri="{BB962C8B-B14F-4D97-AF65-F5344CB8AC3E}">
        <p14:creationId xmlns:p14="http://schemas.microsoft.com/office/powerpoint/2010/main" val="55433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10</a:t>
            </a:fld>
            <a:endParaRPr lang="en-US"/>
          </a:p>
        </p:txBody>
      </p:sp>
    </p:spTree>
    <p:extLst>
      <p:ext uri="{BB962C8B-B14F-4D97-AF65-F5344CB8AC3E}">
        <p14:creationId xmlns:p14="http://schemas.microsoft.com/office/powerpoint/2010/main" val="66269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2</a:t>
            </a:fld>
            <a:endParaRPr lang="en-US"/>
          </a:p>
        </p:txBody>
      </p:sp>
    </p:spTree>
    <p:extLst>
      <p:ext uri="{BB962C8B-B14F-4D97-AF65-F5344CB8AC3E}">
        <p14:creationId xmlns:p14="http://schemas.microsoft.com/office/powerpoint/2010/main" val="148928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3</a:t>
            </a:fld>
            <a:endParaRPr lang="en-US"/>
          </a:p>
        </p:txBody>
      </p:sp>
    </p:spTree>
    <p:extLst>
      <p:ext uri="{BB962C8B-B14F-4D97-AF65-F5344CB8AC3E}">
        <p14:creationId xmlns:p14="http://schemas.microsoft.com/office/powerpoint/2010/main" val="2101530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4</a:t>
            </a:fld>
            <a:endParaRPr lang="en-US"/>
          </a:p>
        </p:txBody>
      </p:sp>
    </p:spTree>
    <p:extLst>
      <p:ext uri="{BB962C8B-B14F-4D97-AF65-F5344CB8AC3E}">
        <p14:creationId xmlns:p14="http://schemas.microsoft.com/office/powerpoint/2010/main" val="135858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5</a:t>
            </a:fld>
            <a:endParaRPr lang="en-US"/>
          </a:p>
        </p:txBody>
      </p:sp>
    </p:spTree>
    <p:extLst>
      <p:ext uri="{BB962C8B-B14F-4D97-AF65-F5344CB8AC3E}">
        <p14:creationId xmlns:p14="http://schemas.microsoft.com/office/powerpoint/2010/main" val="1807270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6</a:t>
            </a:fld>
            <a:endParaRPr lang="en-US"/>
          </a:p>
        </p:txBody>
      </p:sp>
    </p:spTree>
    <p:extLst>
      <p:ext uri="{BB962C8B-B14F-4D97-AF65-F5344CB8AC3E}">
        <p14:creationId xmlns:p14="http://schemas.microsoft.com/office/powerpoint/2010/main" val="1254434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7</a:t>
            </a:fld>
            <a:endParaRPr lang="en-US"/>
          </a:p>
        </p:txBody>
      </p:sp>
    </p:spTree>
    <p:extLst>
      <p:ext uri="{BB962C8B-B14F-4D97-AF65-F5344CB8AC3E}">
        <p14:creationId xmlns:p14="http://schemas.microsoft.com/office/powerpoint/2010/main" val="50552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8</a:t>
            </a:fld>
            <a:endParaRPr lang="en-US"/>
          </a:p>
        </p:txBody>
      </p:sp>
    </p:spTree>
    <p:extLst>
      <p:ext uri="{BB962C8B-B14F-4D97-AF65-F5344CB8AC3E}">
        <p14:creationId xmlns:p14="http://schemas.microsoft.com/office/powerpoint/2010/main" val="596111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1BF1DB-76D5-174D-83BD-D1B79A0E110B}" type="slidenum">
              <a:rPr lang="en-US" smtClean="0"/>
              <a:t>9</a:t>
            </a:fld>
            <a:endParaRPr lang="en-US"/>
          </a:p>
        </p:txBody>
      </p:sp>
    </p:spTree>
    <p:extLst>
      <p:ext uri="{BB962C8B-B14F-4D97-AF65-F5344CB8AC3E}">
        <p14:creationId xmlns:p14="http://schemas.microsoft.com/office/powerpoint/2010/main" val="181172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9574D2-EA72-5246-9EE1-C0DCFC3E8EF7}"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9574D2-EA72-5246-9EE1-C0DCFC3E8EF7}"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9574D2-EA72-5246-9EE1-C0DCFC3E8EF7}"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9574D2-EA72-5246-9EE1-C0DCFC3E8EF7}"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9574D2-EA72-5246-9EE1-C0DCFC3E8EF7}"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9574D2-EA72-5246-9EE1-C0DCFC3E8EF7}"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9574D2-EA72-5246-9EE1-C0DCFC3E8EF7}" type="datetimeFigureOut">
              <a:rPr lang="en-US" smtClean="0"/>
              <a:t>9/13/17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9574D2-EA72-5246-9EE1-C0DCFC3E8EF7}" type="datetimeFigureOut">
              <a:rPr lang="en-US" smtClean="0"/>
              <a:t>9/13/17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9574D2-EA72-5246-9EE1-C0DCFC3E8EF7}" type="datetimeFigureOut">
              <a:rPr lang="en-US" smtClean="0"/>
              <a:t>9/13/17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9574D2-EA72-5246-9EE1-C0DCFC3E8EF7}"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9574D2-EA72-5246-9EE1-C0DCFC3E8EF7}"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60FF378-A24B-A24C-AA1F-8B021A0774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574D2-EA72-5246-9EE1-C0DCFC3E8EF7}" type="datetimeFigureOut">
              <a:rPr lang="en-US" smtClean="0"/>
              <a:t>9/13/17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FF378-A24B-A24C-AA1F-8B021A0774F0}" type="slidenum">
              <a:rPr lang="en-US" smtClean="0"/>
              <a:t>‹#›</a:t>
            </a:fld>
            <a:endParaRPr lang="en-US"/>
          </a:p>
        </p:txBody>
      </p:sp>
    </p:spTree>
    <p:extLst>
      <p:ext uri="{BB962C8B-B14F-4D97-AF65-F5344CB8AC3E}">
        <p14:creationId xmlns:p14="http://schemas.microsoft.com/office/powerpoint/2010/main" val="7980626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6"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1" Type="http://schemas.openxmlformats.org/officeDocument/2006/relationships/image" Target="../media/image9.jpeg"/><Relationship Id="rId12"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tiff"/><Relationship Id="rId10"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9.jpeg"/><Relationship Id="rId6" Type="http://schemas.microsoft.com/office/2007/relationships/hdphoto" Target="../media/hdphoto2.wdp"/><Relationship Id="rId7" Type="http://schemas.openxmlformats.org/officeDocument/2006/relationships/image" Target="../media/image11.tiff"/><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6"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6"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eg"/><Relationship Id="rId5" Type="http://schemas.microsoft.com/office/2007/relationships/hdphoto" Target="../media/hdphoto2.wdp"/><Relationship Id="rId6"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3000"/>
            <a:lum/>
          </a:blip>
          <a:srcRect/>
          <a:stretch>
            <a:fillRect t="-13000" b="-13000"/>
          </a:stretch>
        </a:blipFill>
        <a:effectLst/>
      </p:bgPr>
    </p:bg>
    <p:spTree>
      <p:nvGrpSpPr>
        <p:cNvPr id="1" name=""/>
        <p:cNvGrpSpPr/>
        <p:nvPr/>
      </p:nvGrpSpPr>
      <p:grpSpPr>
        <a:xfrm>
          <a:off x="0" y="0"/>
          <a:ext cx="0" cy="0"/>
          <a:chOff x="0" y="0"/>
          <a:chExt cx="0" cy="0"/>
        </a:xfrm>
      </p:grpSpPr>
      <p:sp>
        <p:nvSpPr>
          <p:cNvPr id="9" name="Rectangle 8"/>
          <p:cNvSpPr/>
          <p:nvPr/>
        </p:nvSpPr>
        <p:spPr>
          <a:xfrm>
            <a:off x="6443663" y="0"/>
            <a:ext cx="5748337" cy="6858000"/>
          </a:xfrm>
          <a:prstGeom prst="rect">
            <a:avLst/>
          </a:prstGeom>
          <a:solidFill>
            <a:srgbClr val="5C6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endParaRPr lang="en-US" sz="2400" dirty="0" smtClean="0">
              <a:solidFill>
                <a:schemeClr val="bg1"/>
              </a:solidFill>
              <a:latin typeface="Avenir Book" charset="0"/>
              <a:ea typeface="Avenir Book" charset="0"/>
              <a:cs typeface="Avenir Book" charset="0"/>
            </a:endParaRPr>
          </a:p>
          <a:p>
            <a:pPr lvl="1">
              <a:lnSpc>
                <a:spcPct val="150000"/>
              </a:lnSpc>
            </a:pPr>
            <a:endParaRPr lang="en-US" sz="2800" b="1" dirty="0">
              <a:solidFill>
                <a:schemeClr val="bg1"/>
              </a:solidFill>
              <a:latin typeface="Avenir Book" charset="0"/>
              <a:ea typeface="Avenir Book" charset="0"/>
              <a:cs typeface="Avenir Book" charset="0"/>
            </a:endParaRPr>
          </a:p>
          <a:p>
            <a:pPr lvl="1">
              <a:lnSpc>
                <a:spcPct val="150000"/>
              </a:lnSpc>
            </a:pPr>
            <a:endParaRPr lang="en-US" sz="2400" dirty="0" smtClean="0">
              <a:solidFill>
                <a:schemeClr val="bg1"/>
              </a:solidFill>
              <a:latin typeface="Avenir Book" charset="0"/>
              <a:ea typeface="Avenir Book" charset="0"/>
              <a:cs typeface="Avenir Book" charset="0"/>
            </a:endParaRPr>
          </a:p>
        </p:txBody>
      </p:sp>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11" name="Rectangle 10"/>
          <p:cNvSpPr/>
          <p:nvPr/>
        </p:nvSpPr>
        <p:spPr>
          <a:xfrm>
            <a:off x="5947160" y="1961496"/>
            <a:ext cx="6096000" cy="1938992"/>
          </a:xfrm>
          <a:prstGeom prst="rect">
            <a:avLst/>
          </a:prstGeom>
        </p:spPr>
        <p:txBody>
          <a:bodyPr>
            <a:spAutoFit/>
          </a:bodyPr>
          <a:lstStyle/>
          <a:p>
            <a:pPr lvl="1" algn="r">
              <a:lnSpc>
                <a:spcPct val="150000"/>
              </a:lnSpc>
            </a:pPr>
            <a:r>
              <a:rPr lang="en-US" sz="2400" b="1" dirty="0" smtClean="0">
                <a:solidFill>
                  <a:schemeClr val="bg1"/>
                </a:solidFill>
                <a:latin typeface="Avenir Book" charset="0"/>
                <a:ea typeface="Avenir Book" charset="0"/>
                <a:cs typeface="Avenir Book" charset="0"/>
              </a:rPr>
              <a:t>Graded Activity - Case Study 4.1</a:t>
            </a:r>
          </a:p>
          <a:p>
            <a:pPr lvl="1" algn="r">
              <a:lnSpc>
                <a:spcPct val="150000"/>
              </a:lnSpc>
            </a:pPr>
            <a:r>
              <a:rPr lang="en-US" sz="2800" b="1" dirty="0" smtClean="0">
                <a:solidFill>
                  <a:schemeClr val="bg1"/>
                </a:solidFill>
                <a:latin typeface="Avenir Book" charset="0"/>
                <a:ea typeface="Avenir Book" charset="0"/>
                <a:cs typeface="Avenir Book" charset="0"/>
              </a:rPr>
              <a:t>Build your own Recommendation System for Movies</a:t>
            </a:r>
          </a:p>
        </p:txBody>
      </p:sp>
      <p:sp>
        <p:nvSpPr>
          <p:cNvPr id="12" name="Rectangle 11"/>
          <p:cNvSpPr/>
          <p:nvPr/>
        </p:nvSpPr>
        <p:spPr>
          <a:xfrm>
            <a:off x="6121667" y="6237565"/>
            <a:ext cx="5921493" cy="346249"/>
          </a:xfrm>
          <a:prstGeom prst="rect">
            <a:avLst/>
          </a:prstGeom>
        </p:spPr>
        <p:txBody>
          <a:bodyPr wrap="none">
            <a:spAutoFit/>
          </a:bodyPr>
          <a:lstStyle/>
          <a:p>
            <a:pPr lvl="1" algn="r">
              <a:lnSpc>
                <a:spcPct val="150000"/>
              </a:lnSpc>
            </a:pPr>
            <a:r>
              <a:rPr lang="en-US" sz="1200" dirty="0" smtClean="0">
                <a:solidFill>
                  <a:schemeClr val="bg1"/>
                </a:solidFill>
                <a:latin typeface="Avenir Book" charset="0"/>
                <a:ea typeface="Avenir Book" charset="0"/>
                <a:cs typeface="Avenir Book" charset="0"/>
              </a:rPr>
              <a:t>Copyright </a:t>
            </a:r>
            <a:r>
              <a:rPr lang="en-US" sz="1200" dirty="0">
                <a:solidFill>
                  <a:schemeClr val="bg1"/>
                </a:solidFill>
                <a:latin typeface="Avenir Book" charset="0"/>
                <a:ea typeface="Avenir Book" charset="0"/>
                <a:cs typeface="Avenir Book" charset="0"/>
              </a:rPr>
              <a:t>© </a:t>
            </a:r>
            <a:r>
              <a:rPr lang="en-US" sz="1200" dirty="0" smtClean="0">
                <a:solidFill>
                  <a:schemeClr val="bg1"/>
                </a:solidFill>
                <a:latin typeface="Avenir Book" charset="0"/>
                <a:ea typeface="Avenir Book" charset="0"/>
                <a:cs typeface="Avenir Book" charset="0"/>
              </a:rPr>
              <a:t>2017. </a:t>
            </a:r>
            <a:r>
              <a:rPr lang="en-US" sz="1200" dirty="0">
                <a:solidFill>
                  <a:schemeClr val="bg1"/>
                </a:solidFill>
                <a:latin typeface="Avenir Book" charset="0"/>
                <a:ea typeface="Avenir Book" charset="0"/>
                <a:cs typeface="Avenir Book" charset="0"/>
              </a:rPr>
              <a:t>Massachusetts Institute of Technology. All rights reserved</a:t>
            </a:r>
            <a:r>
              <a:rPr lang="en-US" sz="1200" dirty="0" smtClean="0">
                <a:solidFill>
                  <a:schemeClr val="bg1"/>
                </a:solidFill>
                <a:latin typeface="Avenir Book" charset="0"/>
                <a:ea typeface="Avenir Book" charset="0"/>
                <a:cs typeface="Avenir Book" charset="0"/>
              </a:rPr>
              <a:t>.</a:t>
            </a:r>
            <a:endParaRPr lang="en-US" sz="12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039107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962592"/>
            <a:ext cx="4912664" cy="617782"/>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b="1" dirty="0" smtClean="0">
                <a:solidFill>
                  <a:srgbClr val="5C6F8B"/>
                </a:solidFill>
                <a:latin typeface="Avenir Book" charset="0"/>
                <a:ea typeface="Avenir Book" charset="0"/>
                <a:cs typeface="Avenir Book" charset="0"/>
              </a:rPr>
              <a:t>10. Share your precision/recall, confusion Matrix</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14764" y="2586318"/>
            <a:ext cx="4562707" cy="3093839"/>
            <a:chOff x="5362524" y="1989456"/>
            <a:chExt cx="6538119" cy="4433308"/>
          </a:xfrm>
        </p:grpSpPr>
        <p:sp>
          <p:nvSpPr>
            <p:cNvPr id="14" name="Rectangle 13"/>
            <p:cNvSpPr/>
            <p:nvPr/>
          </p:nvSpPr>
          <p:spPr>
            <a:xfrm>
              <a:off x="5362524" y="1989456"/>
              <a:ext cx="6538119" cy="4433308"/>
            </a:xfrm>
            <a:prstGeom prst="rect">
              <a:avLst/>
            </a:prstGeom>
            <a:noFill/>
            <a:ln>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hape 62"/>
            <p:cNvSpPr txBox="1"/>
            <p:nvPr/>
          </p:nvSpPr>
          <p:spPr>
            <a:xfrm>
              <a:off x="6875730" y="5976834"/>
              <a:ext cx="3511711" cy="329567"/>
            </a:xfrm>
            <a:prstGeom prst="rect">
              <a:avLst/>
            </a:prstGeom>
            <a:noFill/>
            <a:ln>
              <a:noFill/>
            </a:ln>
          </p:spPr>
          <p:txBody>
            <a:bodyPr lIns="91425" tIns="45700" rIns="91425" bIns="45700" anchor="t" anchorCtr="0">
              <a:noAutofit/>
            </a:bodyPr>
            <a:lstStyle/>
            <a:p>
              <a:pPr algn="ctr">
                <a:buClr>
                  <a:schemeClr val="dk1"/>
                </a:buClr>
                <a:buSzPct val="25000"/>
              </a:pPr>
              <a:r>
                <a:rPr lang="en-US" i="1" dirty="0" smtClean="0">
                  <a:solidFill>
                    <a:srgbClr val="5C6F8B"/>
                  </a:solidFill>
                  <a:latin typeface="Source Sans Pro"/>
                  <a:ea typeface="Source Sans Pro"/>
                  <a:cs typeface="Source Sans Pro"/>
                  <a:sym typeface="Source Sans Pro"/>
                </a:rPr>
                <a:t>Insert matrix here.</a:t>
              </a:r>
            </a:p>
            <a:p>
              <a:pPr algn="ctr">
                <a:buClr>
                  <a:schemeClr val="dk1"/>
                </a:buClr>
                <a:buSzPct val="25000"/>
              </a:pPr>
              <a:endParaRPr lang="en-US" sz="1200" dirty="0">
                <a:solidFill>
                  <a:srgbClr val="5C6F8B"/>
                </a:solidFill>
                <a:latin typeface="Source Sans Pro"/>
                <a:ea typeface="Source Sans Pro"/>
                <a:cs typeface="Source Sans Pro"/>
                <a:sym typeface="Source Sans Pro"/>
              </a:endParaRPr>
            </a:p>
            <a:p>
              <a:pPr algn="ctr">
                <a:buClr>
                  <a:schemeClr val="dk1"/>
                </a:buClr>
                <a:buSzPct val="25000"/>
              </a:pPr>
              <a:endParaRPr lang="en-US" sz="1200" dirty="0" smtClean="0">
                <a:solidFill>
                  <a:srgbClr val="5C6F8B"/>
                </a:solidFill>
                <a:latin typeface="Souce Sans Pro"/>
                <a:ea typeface="Souce Sans Pro"/>
                <a:cs typeface="Souce Sans Pro"/>
                <a:sym typeface="Souce Sans Pro"/>
              </a:endParaRPr>
            </a:p>
            <a:p>
              <a:pPr algn="ctr">
                <a:buClr>
                  <a:schemeClr val="dk1"/>
                </a:buClr>
                <a:buSzPct val="25000"/>
              </a:pPr>
              <a:endParaRPr lang="en-US" sz="1200" i="1" dirty="0">
                <a:solidFill>
                  <a:srgbClr val="5C6F8B"/>
                </a:solidFill>
                <a:latin typeface="Souce Sans Pro"/>
                <a:ea typeface="Souce Sans Pro"/>
                <a:cs typeface="Souce Sans Pro"/>
                <a:sym typeface="Souce Sans Pro"/>
              </a:endParaRPr>
            </a:p>
            <a:p>
              <a:pPr algn="ctr">
                <a:buClr>
                  <a:schemeClr val="dk1"/>
                </a:buClr>
              </a:pPr>
              <a:endParaRPr sz="1200" dirty="0">
                <a:solidFill>
                  <a:srgbClr val="5C6F8B"/>
                </a:solidFill>
                <a:latin typeface="Times New Roman"/>
                <a:ea typeface="Times New Roman"/>
                <a:cs typeface="Times New Roman"/>
                <a:sym typeface="Times New Roman"/>
              </a:endParaRPr>
            </a:p>
            <a:p>
              <a:pPr algn="ctr">
                <a:buClr>
                  <a:srgbClr val="000000"/>
                </a:buClr>
              </a:pPr>
              <a:endParaRPr sz="1200" dirty="0">
                <a:solidFill>
                  <a:srgbClr val="5C6F8B"/>
                </a:solidFill>
                <a:latin typeface="Times New Roman"/>
                <a:ea typeface="Times New Roman"/>
                <a:cs typeface="Times New Roman"/>
                <a:sym typeface="Times New Roman"/>
              </a:endParaRPr>
            </a:p>
          </p:txBody>
        </p:sp>
        <p:pic>
          <p:nvPicPr>
            <p:cNvPr id="21" name="Picture 20" descr="picIcon.png"/>
            <p:cNvPicPr>
              <a:picLocks noChangeAspect="1"/>
            </p:cNvPicPr>
            <p:nvPr/>
          </p:nvPicPr>
          <p:blipFill>
            <a:blip r:embed="rId6" cstate="screen">
              <a:alphaModFix amt="24000"/>
              <a:extLst>
                <a:ext uri="{28A0092B-C50C-407E-A947-70E740481C1C}">
                  <a14:useLocalDpi xmlns:a14="http://schemas.microsoft.com/office/drawing/2010/main"/>
                </a:ext>
              </a:extLst>
            </a:blip>
            <a:stretch>
              <a:fillRect/>
            </a:stretch>
          </p:blipFill>
          <p:spPr>
            <a:xfrm>
              <a:off x="6885880" y="2346853"/>
              <a:ext cx="3522144" cy="3522135"/>
            </a:xfrm>
            <a:prstGeom prst="rect">
              <a:avLst/>
            </a:prstGeom>
          </p:spPr>
        </p:pic>
      </p:grpSp>
      <p:sp>
        <p:nvSpPr>
          <p:cNvPr id="22" name="Text Placeholder 9"/>
          <p:cNvSpPr txBox="1">
            <a:spLocks/>
          </p:cNvSpPr>
          <p:nvPr/>
        </p:nvSpPr>
        <p:spPr>
          <a:xfrm>
            <a:off x="6249988" y="1962592"/>
            <a:ext cx="4912664"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Any comments?</a:t>
            </a:r>
            <a:endParaRPr lang="en-US" b="1" dirty="0">
              <a:solidFill>
                <a:srgbClr val="5C6F8B"/>
              </a:solidFill>
              <a:latin typeface="Avenir Book" charset="0"/>
              <a:ea typeface="Avenir Book" charset="0"/>
              <a:cs typeface="Avenir Book" charset="0"/>
            </a:endParaRPr>
          </a:p>
        </p:txBody>
      </p:sp>
      <p:sp>
        <p:nvSpPr>
          <p:cNvPr id="26" name="Rectangle 25"/>
          <p:cNvSpPr/>
          <p:nvPr/>
        </p:nvSpPr>
        <p:spPr>
          <a:xfrm>
            <a:off x="6249988" y="2497344"/>
            <a:ext cx="5502274" cy="3644376"/>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your comments</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1155619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796257" y="1775404"/>
            <a:ext cx="5181600" cy="4351338"/>
          </a:xfrm>
        </p:spPr>
        <p:txBody>
          <a:bodyPr>
            <a:normAutofit fontScale="85000" lnSpcReduction="10000"/>
          </a:bodyPr>
          <a:lstStyle/>
          <a:p>
            <a:pPr marL="0" indent="0">
              <a:lnSpc>
                <a:spcPct val="140000"/>
              </a:lnSpc>
              <a:buNone/>
            </a:pPr>
            <a:r>
              <a:rPr lang="en-US" sz="2000" dirty="0" smtClean="0">
                <a:solidFill>
                  <a:srgbClr val="5C6F8B"/>
                </a:solidFill>
                <a:ea typeface="Avenir Book" charset="0"/>
                <a:cs typeface="Avenir Book" charset="0"/>
              </a:rPr>
              <a:t>1. Save this template on your computer and change the name of the file as follows: YourLastName_FirstName_CS_4</a:t>
            </a:r>
          </a:p>
          <a:p>
            <a:pPr marL="457200" lvl="1" indent="0">
              <a:lnSpc>
                <a:spcPct val="140000"/>
              </a:lnSpc>
              <a:buNone/>
            </a:pPr>
            <a:r>
              <a:rPr lang="en-US" sz="1600" dirty="0" smtClean="0">
                <a:solidFill>
                  <a:srgbClr val="5C6F8B"/>
                </a:solidFill>
                <a:ea typeface="Avenir Book" charset="0"/>
                <a:cs typeface="Avenir Book" charset="0"/>
              </a:rPr>
              <a:t>*Note: You will not be able to retrieve this document from the </a:t>
            </a:r>
            <a:r>
              <a:rPr lang="en-US" sz="1600" dirty="0" err="1" smtClean="0">
                <a:solidFill>
                  <a:srgbClr val="5C6F8B"/>
                </a:solidFill>
                <a:ea typeface="Avenir Book" charset="0"/>
                <a:cs typeface="Avenir Book" charset="0"/>
              </a:rPr>
              <a:t>edX</a:t>
            </a:r>
            <a:r>
              <a:rPr lang="en-US" sz="1600" dirty="0" smtClean="0">
                <a:solidFill>
                  <a:srgbClr val="5C6F8B"/>
                </a:solidFill>
                <a:ea typeface="Avenir Book" charset="0"/>
                <a:cs typeface="Avenir Book" charset="0"/>
              </a:rPr>
              <a:t> platform after you submit it. Please, save this document in a central location for future reference. </a:t>
            </a:r>
          </a:p>
          <a:p>
            <a:pPr marL="0" indent="0">
              <a:lnSpc>
                <a:spcPct val="140000"/>
              </a:lnSpc>
              <a:buNone/>
            </a:pPr>
            <a:r>
              <a:rPr lang="en-US" sz="2000" dirty="0" smtClean="0">
                <a:solidFill>
                  <a:srgbClr val="5C6F8B"/>
                </a:solidFill>
                <a:ea typeface="Avenir Book" charset="0"/>
                <a:cs typeface="Avenir Book" charset="0"/>
              </a:rPr>
              <a:t>2. This is an individual activity. A scoring rubric can be downloaded from the CS4.1 section on the wiki. This rubric will help you to successfully complete your activity and grade others.</a:t>
            </a:r>
          </a:p>
          <a:p>
            <a:pPr marL="0" indent="0">
              <a:lnSpc>
                <a:spcPct val="140000"/>
              </a:lnSpc>
              <a:buNone/>
            </a:pPr>
            <a:r>
              <a:rPr lang="en-US" sz="2000" dirty="0" smtClean="0">
                <a:solidFill>
                  <a:srgbClr val="5C6F8B"/>
                </a:solidFill>
                <a:ea typeface="Avenir Book" charset="0"/>
                <a:cs typeface="Avenir Book" charset="0"/>
              </a:rPr>
              <a:t>3. Read the CS self-help documentation and follow the steps and </a:t>
            </a:r>
            <a:r>
              <a:rPr lang="en-US" sz="2000" dirty="0">
                <a:solidFill>
                  <a:srgbClr val="5C6F8B"/>
                </a:solidFill>
                <a:ea typeface="Avenir Book" charset="0"/>
                <a:cs typeface="Avenir Book" charset="0"/>
              </a:rPr>
              <a:t>a</a:t>
            </a:r>
            <a:r>
              <a:rPr lang="en-US" sz="2000" dirty="0" smtClean="0">
                <a:solidFill>
                  <a:srgbClr val="5C6F8B"/>
                </a:solidFill>
                <a:ea typeface="Avenir Book" charset="0"/>
                <a:cs typeface="Avenir Book" charset="0"/>
              </a:rPr>
              <a:t>nswer the questions on this activity sheet.</a:t>
            </a:r>
            <a:endParaRPr lang="en-US" sz="2000" dirty="0">
              <a:solidFill>
                <a:srgbClr val="5C6F8B"/>
              </a:solidFill>
              <a:ea typeface="Avenir Book" charset="0"/>
              <a:cs typeface="Avenir Book" charset="0"/>
            </a:endParaRPr>
          </a:p>
        </p:txBody>
      </p:sp>
      <p:sp>
        <p:nvSpPr>
          <p:cNvPr id="9" name="Content Placeholder 5"/>
          <p:cNvSpPr txBox="1">
            <a:spLocks/>
          </p:cNvSpPr>
          <p:nvPr/>
        </p:nvSpPr>
        <p:spPr>
          <a:xfrm>
            <a:off x="6409764"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40000"/>
              </a:lnSpc>
              <a:buNone/>
            </a:pPr>
            <a:r>
              <a:rPr lang="en-US" sz="1600" dirty="0" smtClean="0">
                <a:solidFill>
                  <a:srgbClr val="5C6F8B"/>
                </a:solidFill>
                <a:latin typeface="Calibri" charset="0"/>
                <a:ea typeface="Calibri" charset="0"/>
                <a:cs typeface="Calibri" charset="0"/>
              </a:rPr>
              <a:t>3. If you have any questions, feel free to ask the TAs in the forum space created for this activity.</a:t>
            </a:r>
          </a:p>
          <a:p>
            <a:pPr marL="0" indent="0">
              <a:lnSpc>
                <a:spcPct val="140000"/>
              </a:lnSpc>
              <a:buNone/>
            </a:pPr>
            <a:r>
              <a:rPr lang="en-US" sz="1600" dirty="0" smtClean="0">
                <a:solidFill>
                  <a:srgbClr val="5C6F8B"/>
                </a:solidFill>
                <a:latin typeface="Calibri" charset="0"/>
                <a:ea typeface="Calibri" charset="0"/>
                <a:cs typeface="Calibri" charset="0"/>
              </a:rPr>
              <a:t>4. Upload your document as a .pdf or as a .</a:t>
            </a:r>
            <a:r>
              <a:rPr lang="en-US" sz="1600" dirty="0" err="1" smtClean="0">
                <a:solidFill>
                  <a:srgbClr val="5C6F8B"/>
                </a:solidFill>
                <a:latin typeface="Calibri" charset="0"/>
                <a:ea typeface="Calibri" charset="0"/>
                <a:cs typeface="Calibri" charset="0"/>
              </a:rPr>
              <a:t>ppt</a:t>
            </a:r>
            <a:r>
              <a:rPr lang="en-US" sz="1600" dirty="0" smtClean="0">
                <a:solidFill>
                  <a:srgbClr val="5C6F8B"/>
                </a:solidFill>
                <a:latin typeface="Calibri" charset="0"/>
                <a:ea typeface="Calibri" charset="0"/>
                <a:cs typeface="Calibri" charset="0"/>
              </a:rPr>
              <a:t> / .</a:t>
            </a:r>
            <a:r>
              <a:rPr lang="en-US" sz="1600" dirty="0" err="1" smtClean="0">
                <a:solidFill>
                  <a:srgbClr val="5C6F8B"/>
                </a:solidFill>
                <a:latin typeface="Calibri" charset="0"/>
                <a:ea typeface="Calibri" charset="0"/>
                <a:cs typeface="Calibri" charset="0"/>
              </a:rPr>
              <a:t>pptx</a:t>
            </a:r>
            <a:endParaRPr lang="en-US" sz="1600" dirty="0" smtClean="0">
              <a:solidFill>
                <a:srgbClr val="5C6F8B"/>
              </a:solidFill>
              <a:latin typeface="Calibri" charset="0"/>
              <a:ea typeface="Calibri" charset="0"/>
              <a:cs typeface="Calibri" charset="0"/>
            </a:endParaRPr>
          </a:p>
          <a:p>
            <a:pPr marL="457200" lvl="1" indent="0">
              <a:lnSpc>
                <a:spcPct val="140000"/>
              </a:lnSpc>
              <a:buNone/>
            </a:pPr>
            <a:r>
              <a:rPr lang="en-US" sz="1400" dirty="0" smtClean="0">
                <a:solidFill>
                  <a:srgbClr val="5C6F8B"/>
                </a:solidFill>
                <a:latin typeface="Calibri" charset="0"/>
                <a:ea typeface="Calibri" charset="0"/>
                <a:cs typeface="Calibri" charset="0"/>
              </a:rPr>
              <a:t>*Note: </a:t>
            </a:r>
            <a:r>
              <a:rPr lang="en-US" sz="1400" dirty="0" err="1" smtClean="0">
                <a:solidFill>
                  <a:srgbClr val="5C6F8B"/>
                </a:solidFill>
                <a:latin typeface="Calibri" charset="0"/>
                <a:ea typeface="Calibri" charset="0"/>
                <a:cs typeface="Calibri" charset="0"/>
              </a:rPr>
              <a:t>edX</a:t>
            </a:r>
            <a:r>
              <a:rPr lang="en-US" sz="1400" dirty="0" smtClean="0">
                <a:solidFill>
                  <a:srgbClr val="5C6F8B"/>
                </a:solidFill>
                <a:latin typeface="Calibri" charset="0"/>
                <a:ea typeface="Calibri" charset="0"/>
                <a:cs typeface="Calibri" charset="0"/>
              </a:rPr>
              <a:t> has a </a:t>
            </a:r>
            <a:r>
              <a:rPr lang="en-US" sz="1400" b="1" dirty="0" smtClean="0">
                <a:solidFill>
                  <a:srgbClr val="5C6F8B"/>
                </a:solidFill>
                <a:latin typeface="Calibri" charset="0"/>
                <a:ea typeface="Calibri" charset="0"/>
                <a:cs typeface="Calibri" charset="0"/>
              </a:rPr>
              <a:t>10MB</a:t>
            </a:r>
            <a:r>
              <a:rPr lang="en-US" sz="1400" dirty="0" smtClean="0">
                <a:solidFill>
                  <a:srgbClr val="5C6F8B"/>
                </a:solidFill>
                <a:latin typeface="Calibri" charset="0"/>
                <a:ea typeface="Calibri" charset="0"/>
                <a:cs typeface="Calibri" charset="0"/>
              </a:rPr>
              <a:t> file size limit for document submission. If you have used large image(s), you may need to resize before submitting, OR you may simply include a web URL for the image in the image location on this activity sheet. Be sure to submit your assignment at least one hour before the deadline to provide time for troubleshooting.</a:t>
            </a:r>
            <a:endParaRPr lang="en-US" sz="1800" dirty="0" smtClean="0">
              <a:solidFill>
                <a:srgbClr val="5C6F8B"/>
              </a:solidFill>
              <a:latin typeface="Calibri" charset="0"/>
              <a:ea typeface="Calibri" charset="0"/>
              <a:cs typeface="Calibri" charset="0"/>
            </a:endParaRPr>
          </a:p>
          <a:p>
            <a:pPr marL="0" indent="0">
              <a:lnSpc>
                <a:spcPct val="140000"/>
              </a:lnSpc>
              <a:buNone/>
            </a:pPr>
            <a:r>
              <a:rPr lang="en-US" sz="1600" dirty="0">
                <a:solidFill>
                  <a:srgbClr val="5C6F8B"/>
                </a:solidFill>
                <a:latin typeface="Calibri" charset="0"/>
                <a:ea typeface="Calibri" charset="0"/>
                <a:cs typeface="Calibri" charset="0"/>
              </a:rPr>
              <a:t>5. The </a:t>
            </a:r>
            <a:r>
              <a:rPr lang="en-US" sz="1600" dirty="0" err="1">
                <a:solidFill>
                  <a:srgbClr val="5C6F8B"/>
                </a:solidFill>
                <a:latin typeface="Calibri" charset="0"/>
                <a:ea typeface="Calibri" charset="0"/>
                <a:cs typeface="Calibri" charset="0"/>
              </a:rPr>
              <a:t>edX</a:t>
            </a:r>
            <a:r>
              <a:rPr lang="en-US" sz="1600" dirty="0">
                <a:solidFill>
                  <a:srgbClr val="5C6F8B"/>
                </a:solidFill>
                <a:latin typeface="Calibri" charset="0"/>
                <a:ea typeface="Calibri" charset="0"/>
                <a:cs typeface="Calibri" charset="0"/>
              </a:rPr>
              <a:t> system will automatically assign you </a:t>
            </a:r>
            <a:r>
              <a:rPr lang="en-US" sz="1600" dirty="0" smtClean="0">
                <a:solidFill>
                  <a:srgbClr val="5C6F8B"/>
                </a:solidFill>
                <a:latin typeface="Calibri" charset="0"/>
                <a:ea typeface="Calibri" charset="0"/>
                <a:cs typeface="Calibri" charset="0"/>
              </a:rPr>
              <a:t>a Case </a:t>
            </a:r>
            <a:r>
              <a:rPr lang="en-US" sz="1600" dirty="0">
                <a:solidFill>
                  <a:srgbClr val="5C6F8B"/>
                </a:solidFill>
                <a:latin typeface="Calibri" charset="0"/>
                <a:ea typeface="Calibri" charset="0"/>
                <a:cs typeface="Calibri" charset="0"/>
              </a:rPr>
              <a:t>Study </a:t>
            </a:r>
            <a:r>
              <a:rPr lang="en-US" sz="1600" dirty="0" smtClean="0">
                <a:solidFill>
                  <a:srgbClr val="5C6F8B"/>
                </a:solidFill>
                <a:latin typeface="Calibri" charset="0"/>
                <a:ea typeface="Calibri" charset="0"/>
                <a:cs typeface="Calibri" charset="0"/>
              </a:rPr>
              <a:t>from </a:t>
            </a:r>
            <a:r>
              <a:rPr lang="en-US" sz="1600" dirty="0">
                <a:solidFill>
                  <a:srgbClr val="5C6F8B"/>
                </a:solidFill>
                <a:latin typeface="Calibri" charset="0"/>
                <a:ea typeface="Calibri" charset="0"/>
                <a:cs typeface="Calibri" charset="0"/>
              </a:rPr>
              <a:t>one of your peers. Follow the rubric and assess your peer.</a:t>
            </a:r>
          </a:p>
        </p:txBody>
      </p:sp>
      <p:pic>
        <p:nvPicPr>
          <p:cNvPr id="11" name="Picture 10"/>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72000"/>
                    </a14:imgEffect>
                  </a14:imgLayer>
                </a14:imgProps>
              </a:ext>
            </a:extLst>
          </a:blip>
          <a:stretch>
            <a:fillRect/>
          </a:stretch>
        </p:blipFill>
        <p:spPr>
          <a:xfrm>
            <a:off x="493713" y="1825625"/>
            <a:ext cx="299010" cy="299010"/>
          </a:xfrm>
          <a:prstGeom prst="rect">
            <a:avLst/>
          </a:prstGeom>
        </p:spPr>
      </p:pic>
      <p:pic>
        <p:nvPicPr>
          <p:cNvPr id="12" name="Picture 11"/>
          <p:cNvPicPr>
            <a:picLocks noChangeAspect="1"/>
          </p:cNvPicPr>
          <p:nvPr/>
        </p:nvPicPr>
        <p:blipFill>
          <a:blip r:embed="rId5">
            <a:lum bright="70000" contrast="-70000"/>
          </a:blip>
          <a:stretch>
            <a:fillRect/>
          </a:stretch>
        </p:blipFill>
        <p:spPr>
          <a:xfrm>
            <a:off x="92566" y="3766367"/>
            <a:ext cx="1101304" cy="685006"/>
          </a:xfrm>
          <a:prstGeom prst="rect">
            <a:avLst/>
          </a:prstGeom>
        </p:spPr>
      </p:pic>
      <p:pic>
        <p:nvPicPr>
          <p:cNvPr id="13" name="Picture 12"/>
          <p:cNvPicPr>
            <a:picLocks noChangeAspect="1"/>
          </p:cNvPicPr>
          <p:nvPr/>
        </p:nvPicPr>
        <p:blipFill>
          <a:blip r:embed="rId6">
            <a:lum bright="70000" contrast="-70000"/>
          </a:blip>
          <a:stretch>
            <a:fillRect/>
          </a:stretch>
        </p:blipFill>
        <p:spPr>
          <a:xfrm>
            <a:off x="6040905" y="1845376"/>
            <a:ext cx="419660" cy="419660"/>
          </a:xfrm>
          <a:prstGeom prst="rect">
            <a:avLst/>
          </a:prstGeom>
        </p:spPr>
      </p:pic>
      <p:pic>
        <p:nvPicPr>
          <p:cNvPr id="15" name="Picture 14"/>
          <p:cNvPicPr>
            <a:picLocks noChangeAspect="1"/>
          </p:cNvPicPr>
          <p:nvPr/>
        </p:nvPicPr>
        <p:blipFill>
          <a:blip r:embed="rId7">
            <a:lum bright="70000" contrast="-70000"/>
          </a:blip>
          <a:stretch>
            <a:fillRect/>
          </a:stretch>
        </p:blipFill>
        <p:spPr>
          <a:xfrm>
            <a:off x="6080480" y="2712488"/>
            <a:ext cx="340509" cy="340509"/>
          </a:xfrm>
          <a:prstGeom prst="rect">
            <a:avLst/>
          </a:prstGeom>
        </p:spPr>
      </p:pic>
      <p:pic>
        <p:nvPicPr>
          <p:cNvPr id="16" name="Picture 15"/>
          <p:cNvPicPr>
            <a:picLocks noChangeAspect="1"/>
          </p:cNvPicPr>
          <p:nvPr/>
        </p:nvPicPr>
        <p:blipFill>
          <a:blip r:embed="rId8">
            <a:lum bright="70000" contrast="-70000"/>
          </a:blip>
          <a:stretch>
            <a:fillRect/>
          </a:stretch>
        </p:blipFill>
        <p:spPr>
          <a:xfrm>
            <a:off x="472539" y="5042047"/>
            <a:ext cx="341358" cy="341358"/>
          </a:xfrm>
          <a:prstGeom prst="rect">
            <a:avLst/>
          </a:prstGeom>
        </p:spPr>
      </p:pic>
      <p:pic>
        <p:nvPicPr>
          <p:cNvPr id="19" name="Picture 18"/>
          <p:cNvPicPr>
            <a:picLocks noChangeAspect="1"/>
          </p:cNvPicPr>
          <p:nvPr/>
        </p:nvPicPr>
        <p:blipFill>
          <a:blip r:embed="rId9">
            <a:lum bright="70000" contrast="-70000"/>
          </a:blip>
          <a:stretch>
            <a:fillRect/>
          </a:stretch>
        </p:blipFill>
        <p:spPr>
          <a:xfrm>
            <a:off x="6080480" y="5030443"/>
            <a:ext cx="364565" cy="364565"/>
          </a:xfrm>
          <a:prstGeom prst="rect">
            <a:avLst/>
          </a:prstGeom>
        </p:spPr>
      </p:pic>
      <p:pic>
        <p:nvPicPr>
          <p:cNvPr id="20" name="Picture 19"/>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24" name="Rectangle 23"/>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24"/>
          <p:cNvSpPr>
            <a:spLocks noGrp="1"/>
          </p:cNvSpPr>
          <p:nvPr>
            <p:ph type="title"/>
          </p:nvPr>
        </p:nvSpPr>
        <p:spPr>
          <a:xfrm>
            <a:off x="838200" y="365126"/>
            <a:ext cx="10515600" cy="641184"/>
          </a:xfrm>
        </p:spPr>
        <p:txBody>
          <a:bodyPr>
            <a:normAutofit fontScale="90000"/>
          </a:bodyPr>
          <a:lstStyle/>
          <a:p>
            <a:r>
              <a:rPr lang="en-US" dirty="0" smtClean="0">
                <a:latin typeface="Avenir Book" charset="0"/>
                <a:ea typeface="Avenir Book" charset="0"/>
                <a:cs typeface="Avenir Book" charset="0"/>
              </a:rPr>
              <a:t>Instructions</a:t>
            </a:r>
            <a:endParaRPr lang="en-US" dirty="0">
              <a:latin typeface="Avenir Book" charset="0"/>
              <a:ea typeface="Avenir Book" charset="0"/>
              <a:cs typeface="Avenir Book" charset="0"/>
            </a:endParaRPr>
          </a:p>
        </p:txBody>
      </p:sp>
      <p:pic>
        <p:nvPicPr>
          <p:cNvPr id="26" name="Picture 25"/>
          <p:cNvPicPr>
            <a:picLocks noChangeAspect="1"/>
          </p:cNvPicPr>
          <p:nvPr/>
        </p:nvPicPr>
        <p:blipFill rotWithShape="1">
          <a:blip r:embed="rId11">
            <a:alphaModFix amt="20000"/>
            <a:extLst>
              <a:ext uri="{BEBA8EAE-BF5A-486C-A8C5-ECC9F3942E4B}">
                <a14:imgProps xmlns:a14="http://schemas.microsoft.com/office/drawing/2010/main">
                  <a14:imgLayer r:embed="rId12">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0"/>
            <a:ext cx="12192000" cy="1228045"/>
          </a:xfrm>
          <a:prstGeom prst="rect">
            <a:avLst/>
          </a:prstGeom>
        </p:spPr>
      </p:pic>
    </p:spTree>
    <p:extLst>
      <p:ext uri="{BB962C8B-B14F-4D97-AF65-F5344CB8AC3E}">
        <p14:creationId xmlns:p14="http://schemas.microsoft.com/office/powerpoint/2010/main" val="177757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385047"/>
            <a:ext cx="3932237" cy="617782"/>
          </a:xfrm>
        </p:spPr>
        <p:txBody>
          <a:bodyPr/>
          <a:lstStyle/>
          <a:p>
            <a:pPr marL="285750" indent="-285750">
              <a:buFont typeface="Arial" charset="0"/>
              <a:buChar char="•"/>
            </a:pPr>
            <a:r>
              <a:rPr lang="en-US" b="1" dirty="0" smtClean="0">
                <a:solidFill>
                  <a:srgbClr val="5C6F8B"/>
                </a:solidFill>
                <a:latin typeface="Avenir Book" charset="0"/>
                <a:ea typeface="Avenir Book" charset="0"/>
                <a:cs typeface="Avenir Book" charset="0"/>
              </a:rPr>
              <a:t>1. What programming language did you use?</a:t>
            </a:r>
          </a:p>
          <a:p>
            <a:endParaRPr lang="en-US" dirty="0" smtClean="0">
              <a:solidFill>
                <a:srgbClr val="5C6F8B"/>
              </a:solidFill>
              <a:latin typeface="Avenir Book" charset="0"/>
              <a:ea typeface="Avenir Book" charset="0"/>
              <a:cs typeface="Avenir Book" charset="0"/>
            </a:endParaRPr>
          </a:p>
          <a:p>
            <a:pPr marL="342900" indent="-342900">
              <a:buAutoNum type="arabicPeriod"/>
            </a:pPr>
            <a:endParaRPr lang="en-US" dirty="0">
              <a:solidFill>
                <a:srgbClr val="5C6F8B"/>
              </a:solidFill>
              <a:latin typeface="Avenir Book" charset="0"/>
              <a:ea typeface="Avenir Book" charset="0"/>
              <a:cs typeface="Avenir Book" charset="0"/>
            </a:endParaRPr>
          </a:p>
          <a:p>
            <a:pPr marL="342900" indent="-342900">
              <a:buAutoNum type="arabicPeriod"/>
            </a:pPr>
            <a:endParaRPr lang="en-US" dirty="0" smtClean="0">
              <a:solidFill>
                <a:srgbClr val="5C6F8B"/>
              </a:solidFill>
              <a:latin typeface="Avenir Book" charset="0"/>
              <a:ea typeface="Avenir Book" charset="0"/>
              <a:cs typeface="Avenir Book" charset="0"/>
            </a:endParaRPr>
          </a:p>
          <a:p>
            <a:pPr marL="342900" indent="-342900">
              <a:buAutoNum type="arabicPeriod"/>
            </a:pPr>
            <a:endParaRPr lang="en-US"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12" name="Rectangle 11"/>
          <p:cNvSpPr/>
          <p:nvPr/>
        </p:nvSpPr>
        <p:spPr>
          <a:xfrm>
            <a:off x="839788" y="2002829"/>
            <a:ext cx="3877796" cy="721920"/>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latin typeface="Avenir Book" charset="0"/>
                <a:ea typeface="Avenir Book" charset="0"/>
                <a:cs typeface="Avenir Book" charset="0"/>
              </a:rPr>
              <a:t>Click here to add text</a:t>
            </a:r>
          </a:p>
        </p:txBody>
      </p:sp>
      <p:sp>
        <p:nvSpPr>
          <p:cNvPr id="15" name="Text Placeholder 9"/>
          <p:cNvSpPr txBox="1">
            <a:spLocks/>
          </p:cNvSpPr>
          <p:nvPr/>
        </p:nvSpPr>
        <p:spPr>
          <a:xfrm>
            <a:off x="5739046" y="1385047"/>
            <a:ext cx="5906107" cy="59589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285750" indent="-285750">
              <a:buFont typeface="Arial" charset="0"/>
              <a:buChar char="•"/>
            </a:pPr>
            <a:r>
              <a:rPr lang="en-US" b="1" dirty="0" smtClean="0">
                <a:solidFill>
                  <a:srgbClr val="5C6F8B"/>
                </a:solidFill>
                <a:latin typeface="Avenir Book" charset="0"/>
                <a:ea typeface="Avenir Book" charset="0"/>
                <a:cs typeface="Avenir Book" charset="0"/>
              </a:rPr>
              <a:t>2.1 What does your data look like? Share a screenshot of your plotted data.</a:t>
            </a:r>
          </a:p>
        </p:txBody>
      </p:sp>
      <p:grpSp>
        <p:nvGrpSpPr>
          <p:cNvPr id="22" name="Group 21"/>
          <p:cNvGrpSpPr/>
          <p:nvPr/>
        </p:nvGrpSpPr>
        <p:grpSpPr>
          <a:xfrm>
            <a:off x="5671576" y="1953624"/>
            <a:ext cx="6041045" cy="4096257"/>
            <a:chOff x="5362527" y="1980939"/>
            <a:chExt cx="6538119" cy="4433308"/>
          </a:xfrm>
        </p:grpSpPr>
        <p:sp>
          <p:nvSpPr>
            <p:cNvPr id="19" name="Rectangle 18"/>
            <p:cNvSpPr/>
            <p:nvPr/>
          </p:nvSpPr>
          <p:spPr>
            <a:xfrm>
              <a:off x="5362527" y="1980939"/>
              <a:ext cx="6538119" cy="4433308"/>
            </a:xfrm>
            <a:prstGeom prst="rect">
              <a:avLst/>
            </a:prstGeom>
            <a:noFill/>
            <a:ln>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hape 62"/>
            <p:cNvSpPr txBox="1"/>
            <p:nvPr/>
          </p:nvSpPr>
          <p:spPr>
            <a:xfrm>
              <a:off x="6875730" y="5976834"/>
              <a:ext cx="3511711" cy="329567"/>
            </a:xfrm>
            <a:prstGeom prst="rect">
              <a:avLst/>
            </a:prstGeom>
            <a:noFill/>
            <a:ln>
              <a:noFill/>
            </a:ln>
          </p:spPr>
          <p:txBody>
            <a:bodyPr lIns="91425" tIns="45700" rIns="91425" bIns="45700" anchor="t" anchorCtr="0">
              <a:noAutofit/>
            </a:bodyPr>
            <a:lstStyle/>
            <a:p>
              <a:pPr algn="ctr">
                <a:buClr>
                  <a:schemeClr val="dk1"/>
                </a:buClr>
                <a:buSzPct val="25000"/>
              </a:pPr>
              <a:r>
                <a:rPr lang="en-US" i="1" dirty="0" smtClean="0">
                  <a:solidFill>
                    <a:srgbClr val="5C6F8B"/>
                  </a:solidFill>
                  <a:latin typeface="Source Sans Pro"/>
                  <a:ea typeface="Source Sans Pro"/>
                  <a:cs typeface="Source Sans Pro"/>
                  <a:sym typeface="Source Sans Pro"/>
                </a:rPr>
                <a:t>Insert image here.</a:t>
              </a:r>
            </a:p>
            <a:p>
              <a:pPr algn="ctr">
                <a:buClr>
                  <a:schemeClr val="dk1"/>
                </a:buClr>
                <a:buSzPct val="25000"/>
              </a:pPr>
              <a:endParaRPr lang="en-US" sz="1200" dirty="0">
                <a:solidFill>
                  <a:srgbClr val="5C6F8B"/>
                </a:solidFill>
                <a:latin typeface="Source Sans Pro"/>
                <a:ea typeface="Source Sans Pro"/>
                <a:cs typeface="Source Sans Pro"/>
                <a:sym typeface="Source Sans Pro"/>
              </a:endParaRPr>
            </a:p>
            <a:p>
              <a:pPr algn="ctr">
                <a:buClr>
                  <a:schemeClr val="dk1"/>
                </a:buClr>
                <a:buSzPct val="25000"/>
              </a:pPr>
              <a:endParaRPr lang="en-US" sz="1200" dirty="0" smtClean="0">
                <a:solidFill>
                  <a:srgbClr val="5C6F8B"/>
                </a:solidFill>
                <a:latin typeface="Souce Sans Pro"/>
                <a:ea typeface="Souce Sans Pro"/>
                <a:cs typeface="Souce Sans Pro"/>
                <a:sym typeface="Souce Sans Pro"/>
              </a:endParaRPr>
            </a:p>
            <a:p>
              <a:pPr algn="ctr">
                <a:buClr>
                  <a:schemeClr val="dk1"/>
                </a:buClr>
                <a:buSzPct val="25000"/>
              </a:pPr>
              <a:endParaRPr lang="en-US" sz="1200" i="1" dirty="0">
                <a:solidFill>
                  <a:srgbClr val="5C6F8B"/>
                </a:solidFill>
                <a:latin typeface="Souce Sans Pro"/>
                <a:ea typeface="Souce Sans Pro"/>
                <a:cs typeface="Souce Sans Pro"/>
                <a:sym typeface="Souce Sans Pro"/>
              </a:endParaRPr>
            </a:p>
            <a:p>
              <a:pPr algn="ctr">
                <a:buClr>
                  <a:schemeClr val="dk1"/>
                </a:buClr>
              </a:pPr>
              <a:endParaRPr sz="1200" dirty="0">
                <a:solidFill>
                  <a:srgbClr val="5C6F8B"/>
                </a:solidFill>
                <a:latin typeface="Times New Roman"/>
                <a:ea typeface="Times New Roman"/>
                <a:cs typeface="Times New Roman"/>
                <a:sym typeface="Times New Roman"/>
              </a:endParaRPr>
            </a:p>
            <a:p>
              <a:pPr algn="ctr">
                <a:buClr>
                  <a:srgbClr val="000000"/>
                </a:buClr>
              </a:pPr>
              <a:endParaRPr sz="1200" dirty="0">
                <a:solidFill>
                  <a:srgbClr val="5C6F8B"/>
                </a:solidFill>
                <a:latin typeface="Times New Roman"/>
                <a:ea typeface="Times New Roman"/>
                <a:cs typeface="Times New Roman"/>
                <a:sym typeface="Times New Roman"/>
              </a:endParaRPr>
            </a:p>
          </p:txBody>
        </p:sp>
        <p:pic>
          <p:nvPicPr>
            <p:cNvPr id="21" name="Picture 20" descr="picIcon.png"/>
            <p:cNvPicPr>
              <a:picLocks noChangeAspect="1"/>
            </p:cNvPicPr>
            <p:nvPr/>
          </p:nvPicPr>
          <p:blipFill>
            <a:blip r:embed="rId4" cstate="screen">
              <a:alphaModFix amt="24000"/>
              <a:extLst>
                <a:ext uri="{28A0092B-C50C-407E-A947-70E740481C1C}">
                  <a14:useLocalDpi xmlns:a14="http://schemas.microsoft.com/office/drawing/2010/main"/>
                </a:ext>
              </a:extLst>
            </a:blip>
            <a:stretch>
              <a:fillRect/>
            </a:stretch>
          </p:blipFill>
          <p:spPr>
            <a:xfrm>
              <a:off x="6885880" y="2346853"/>
              <a:ext cx="3522144" cy="3522135"/>
            </a:xfrm>
            <a:prstGeom prst="rect">
              <a:avLst/>
            </a:prstGeom>
          </p:spPr>
        </p:pic>
      </p:grpSp>
      <p:pic>
        <p:nvPicPr>
          <p:cNvPr id="24" name="Picture 23"/>
          <p:cNvPicPr>
            <a:picLocks noChangeAspect="1"/>
          </p:cNvPicPr>
          <p:nvPr/>
        </p:nvPicPr>
        <p:blipFill rotWithShape="1">
          <a:blip r:embed="rId5">
            <a:alphaModFix amt="20000"/>
            <a:extLst>
              <a:ext uri="{BEBA8EAE-BF5A-486C-A8C5-ECC9F3942E4B}">
                <a14:imgProps xmlns:a14="http://schemas.microsoft.com/office/drawing/2010/main">
                  <a14:imgLayer r:embed="rId6">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7">
            <a:alphaModFix amt="20000"/>
          </a:blip>
          <a:stretch>
            <a:fillRect/>
          </a:stretch>
        </p:blipFill>
        <p:spPr>
          <a:xfrm>
            <a:off x="831917" y="3181166"/>
            <a:ext cx="3885667" cy="2868715"/>
          </a:xfrm>
          <a:prstGeom prst="rect">
            <a:avLst/>
          </a:prstGeom>
        </p:spPr>
      </p:pic>
    </p:spTree>
    <p:extLst>
      <p:ext uri="{BB962C8B-B14F-4D97-AF65-F5344CB8AC3E}">
        <p14:creationId xmlns:p14="http://schemas.microsoft.com/office/powerpoint/2010/main" val="537140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962592"/>
            <a:ext cx="3932237" cy="617782"/>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b="1" dirty="0" smtClean="0">
                <a:solidFill>
                  <a:srgbClr val="5C6F8B"/>
                </a:solidFill>
                <a:latin typeface="Avenir Book" charset="0"/>
                <a:ea typeface="Avenir Book" charset="0"/>
                <a:cs typeface="Avenir Book" charset="0"/>
              </a:rPr>
              <a:t>2.2 What criteria did you use for </a:t>
            </a:r>
            <a:r>
              <a:rPr lang="en-US" b="1" dirty="0" err="1" smtClean="0">
                <a:solidFill>
                  <a:srgbClr val="5C6F8B"/>
                </a:solidFill>
                <a:latin typeface="Avenir Book" charset="0"/>
                <a:ea typeface="Avenir Book" charset="0"/>
                <a:cs typeface="Avenir Book" charset="0"/>
              </a:rPr>
              <a:t>subsetting</a:t>
            </a:r>
            <a:r>
              <a:rPr lang="en-US" b="1" dirty="0" smtClean="0">
                <a:solidFill>
                  <a:srgbClr val="5C6F8B"/>
                </a:solidFill>
                <a:latin typeface="Avenir Book" charset="0"/>
                <a:ea typeface="Avenir Book" charset="0"/>
                <a:cs typeface="Avenir Book" charset="0"/>
              </a:rPr>
              <a:t> data?</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12" name="Rectangle 11"/>
          <p:cNvSpPr/>
          <p:nvPr/>
        </p:nvSpPr>
        <p:spPr>
          <a:xfrm>
            <a:off x="839788" y="2571718"/>
            <a:ext cx="3877796" cy="960698"/>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Describe the criteria</a:t>
            </a:r>
            <a:endParaRPr lang="en-US" sz="1400" dirty="0">
              <a:latin typeface="Avenir Book" charset="0"/>
              <a:ea typeface="Avenir Book" charset="0"/>
              <a:cs typeface="Avenir Book" charset="0"/>
            </a:endParaRPr>
          </a:p>
        </p:txBody>
      </p:sp>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p:cNvSpPr txBox="1">
            <a:spLocks/>
          </p:cNvSpPr>
          <p:nvPr/>
        </p:nvSpPr>
        <p:spPr>
          <a:xfrm>
            <a:off x="839788" y="1445092"/>
            <a:ext cx="3932237"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Tx/>
              <a:buNone/>
            </a:pPr>
            <a:r>
              <a:rPr lang="en-US" dirty="0" smtClean="0">
                <a:solidFill>
                  <a:srgbClr val="5C6F8B"/>
                </a:solidFill>
                <a:latin typeface="Avenir Book" charset="0"/>
                <a:ea typeface="Avenir Book" charset="0"/>
                <a:cs typeface="Avenir Book" charset="0"/>
              </a:rPr>
              <a:t>Reducing </a:t>
            </a:r>
            <a:r>
              <a:rPr lang="en-US" dirty="0" err="1" smtClean="0">
                <a:solidFill>
                  <a:srgbClr val="5C6F8B"/>
                </a:solidFill>
                <a:latin typeface="Avenir Book" charset="0"/>
                <a:ea typeface="Avenir Book" charset="0"/>
                <a:cs typeface="Avenir Book" charset="0"/>
              </a:rPr>
              <a:t>Sparsity</a:t>
            </a:r>
            <a:r>
              <a:rPr lang="mr-IN" dirty="0" smtClean="0">
                <a:solidFill>
                  <a:srgbClr val="5C6F8B"/>
                </a:solidFill>
                <a:latin typeface="Avenir Book" charset="0"/>
                <a:ea typeface="Avenir Book" charset="0"/>
                <a:cs typeface="Avenir Book" charset="0"/>
              </a:rPr>
              <a:t>…</a:t>
            </a:r>
            <a:endParaRPr lang="en-US" dirty="0">
              <a:solidFill>
                <a:srgbClr val="5C6F8B"/>
              </a:solidFill>
              <a:latin typeface="Avenir Book" charset="0"/>
              <a:ea typeface="Avenir Book" charset="0"/>
              <a:cs typeface="Avenir Book" charset="0"/>
            </a:endParaRPr>
          </a:p>
        </p:txBody>
      </p:sp>
      <p:sp>
        <p:nvSpPr>
          <p:cNvPr id="18" name="Rectangle 17"/>
          <p:cNvSpPr/>
          <p:nvPr/>
        </p:nvSpPr>
        <p:spPr>
          <a:xfrm>
            <a:off x="839788" y="3768851"/>
            <a:ext cx="3877796" cy="960698"/>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Paste the code you used </a:t>
            </a:r>
            <a:endParaRPr lang="en-US" sz="1400" dirty="0">
              <a:latin typeface="Avenir Book" charset="0"/>
              <a:ea typeface="Avenir Book" charset="0"/>
              <a:cs typeface="Avenir Book" charset="0"/>
            </a:endParaRPr>
          </a:p>
        </p:txBody>
      </p:sp>
      <p:sp>
        <p:nvSpPr>
          <p:cNvPr id="26" name="Rectangle 25"/>
          <p:cNvSpPr/>
          <p:nvPr/>
        </p:nvSpPr>
        <p:spPr>
          <a:xfrm>
            <a:off x="5609908" y="2380436"/>
            <a:ext cx="5593080" cy="3713205"/>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text</a:t>
            </a:r>
            <a:endParaRPr lang="en-US" sz="1400" dirty="0">
              <a:latin typeface="Avenir Book" charset="0"/>
              <a:ea typeface="Avenir Book" charset="0"/>
              <a:cs typeface="Avenir Book" charset="0"/>
            </a:endParaRPr>
          </a:p>
        </p:txBody>
      </p:sp>
      <p:sp>
        <p:nvSpPr>
          <p:cNvPr id="7" name="Rectangle 6"/>
          <p:cNvSpPr/>
          <p:nvPr/>
        </p:nvSpPr>
        <p:spPr>
          <a:xfrm>
            <a:off x="5609908" y="1434988"/>
            <a:ext cx="5593080" cy="584775"/>
          </a:xfrm>
          <a:prstGeom prst="rect">
            <a:avLst/>
          </a:prstGeom>
        </p:spPr>
        <p:txBody>
          <a:bodyPr wrap="square">
            <a:spAutoFit/>
          </a:bodyPr>
          <a:lstStyle/>
          <a:p>
            <a:pPr marL="342900" lvl="0" indent="-342900">
              <a:buFont typeface="Arial" charset="0"/>
              <a:buChar char="•"/>
              <a:defRPr/>
            </a:pPr>
            <a:r>
              <a:rPr lang="en-US" sz="1600" b="1" dirty="0">
                <a:solidFill>
                  <a:srgbClr val="5C6F8B"/>
                </a:solidFill>
                <a:latin typeface="Avenir Book" charset="0"/>
                <a:ea typeface="Avenir Book" charset="0"/>
                <a:cs typeface="Avenir Book" charset="0"/>
              </a:rPr>
              <a:t>3. (Optional) Share the academic literature you consulted for </a:t>
            </a:r>
            <a:r>
              <a:rPr lang="en-US" sz="1600" b="1" dirty="0" smtClean="0">
                <a:solidFill>
                  <a:srgbClr val="5C6F8B"/>
                </a:solidFill>
                <a:latin typeface="Avenir Book" charset="0"/>
                <a:ea typeface="Avenir Book" charset="0"/>
                <a:cs typeface="Avenir Book" charset="0"/>
              </a:rPr>
              <a:t>implementing this Case Study (if </a:t>
            </a:r>
            <a:r>
              <a:rPr lang="en-US" sz="1600" b="1" dirty="0">
                <a:solidFill>
                  <a:srgbClr val="5C6F8B"/>
                </a:solidFill>
                <a:latin typeface="Avenir Book" charset="0"/>
                <a:ea typeface="Avenir Book" charset="0"/>
                <a:cs typeface="Avenir Book" charset="0"/>
              </a:rPr>
              <a:t>any</a:t>
            </a:r>
            <a:r>
              <a:rPr lang="en-US" sz="1600" b="1" dirty="0" smtClean="0">
                <a:solidFill>
                  <a:srgbClr val="5C6F8B"/>
                </a:solidFill>
                <a:latin typeface="Avenir Book" charset="0"/>
                <a:ea typeface="Avenir Book" charset="0"/>
                <a:cs typeface="Avenir Book" charset="0"/>
              </a:rPr>
              <a:t>).</a:t>
            </a:r>
            <a:endParaRPr lang="en-US" sz="1600" b="1" dirty="0">
              <a:solidFill>
                <a:srgbClr val="5C6F8B"/>
              </a:solidFill>
              <a:latin typeface="Avenir Book" charset="0"/>
              <a:ea typeface="Avenir Book" charset="0"/>
              <a:cs typeface="Avenir Book" charset="0"/>
            </a:endParaRPr>
          </a:p>
        </p:txBody>
      </p:sp>
    </p:spTree>
    <p:extLst>
      <p:ext uri="{BB962C8B-B14F-4D97-AF65-F5344CB8AC3E}">
        <p14:creationId xmlns:p14="http://schemas.microsoft.com/office/powerpoint/2010/main" val="704877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p:cNvSpPr txBox="1">
            <a:spLocks/>
          </p:cNvSpPr>
          <p:nvPr/>
        </p:nvSpPr>
        <p:spPr>
          <a:xfrm>
            <a:off x="1129348" y="1685245"/>
            <a:ext cx="9325292"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4. Share the code you used for creating a data split</a:t>
            </a:r>
            <a:endParaRPr lang="en-US" b="1" dirty="0">
              <a:solidFill>
                <a:srgbClr val="5C6F8B"/>
              </a:solidFill>
              <a:latin typeface="Avenir Book" charset="0"/>
              <a:ea typeface="Avenir Book" charset="0"/>
              <a:cs typeface="Avenir Book" charset="0"/>
            </a:endParaRPr>
          </a:p>
        </p:txBody>
      </p:sp>
      <p:sp>
        <p:nvSpPr>
          <p:cNvPr id="20" name="Rectangle 19"/>
          <p:cNvSpPr/>
          <p:nvPr/>
        </p:nvSpPr>
        <p:spPr>
          <a:xfrm>
            <a:off x="1129348" y="2294370"/>
            <a:ext cx="9492932" cy="3713205"/>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text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25882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376354"/>
            <a:ext cx="6521132" cy="617782"/>
          </a:xfrm>
        </p:spPr>
        <p:txBody>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b="1" dirty="0" smtClean="0">
                <a:solidFill>
                  <a:srgbClr val="5C6F8B"/>
                </a:solidFill>
                <a:latin typeface="Avenir Book" charset="0"/>
                <a:ea typeface="Avenir Book" charset="0"/>
                <a:cs typeface="Avenir Book" charset="0"/>
              </a:rPr>
              <a:t>5. Share a screenshot of your popularity </a:t>
            </a:r>
            <a:r>
              <a:rPr lang="en-US" b="1" dirty="0" smtClean="0">
                <a:solidFill>
                  <a:srgbClr val="5C6F8B"/>
                </a:solidFill>
                <a:latin typeface="Avenir Book" charset="0"/>
                <a:ea typeface="Avenir Book" charset="0"/>
                <a:cs typeface="Avenir Book" charset="0"/>
              </a:rPr>
              <a:t>recommender code</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075478" y="1994136"/>
            <a:ext cx="6041045" cy="4096257"/>
            <a:chOff x="5362527" y="1980939"/>
            <a:chExt cx="6538119" cy="4433308"/>
          </a:xfrm>
        </p:grpSpPr>
        <p:sp>
          <p:nvSpPr>
            <p:cNvPr id="15" name="Rectangle 14"/>
            <p:cNvSpPr/>
            <p:nvPr/>
          </p:nvSpPr>
          <p:spPr>
            <a:xfrm>
              <a:off x="5362527" y="1980939"/>
              <a:ext cx="6538119" cy="4433308"/>
            </a:xfrm>
            <a:prstGeom prst="rect">
              <a:avLst/>
            </a:prstGeom>
            <a:noFill/>
            <a:ln>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hape 62"/>
            <p:cNvSpPr txBox="1"/>
            <p:nvPr/>
          </p:nvSpPr>
          <p:spPr>
            <a:xfrm>
              <a:off x="6875730" y="5976834"/>
              <a:ext cx="3511711" cy="329567"/>
            </a:xfrm>
            <a:prstGeom prst="rect">
              <a:avLst/>
            </a:prstGeom>
            <a:noFill/>
            <a:ln>
              <a:noFill/>
            </a:ln>
          </p:spPr>
          <p:txBody>
            <a:bodyPr lIns="91425" tIns="45700" rIns="91425" bIns="45700" anchor="t" anchorCtr="0">
              <a:noAutofit/>
            </a:bodyPr>
            <a:lstStyle/>
            <a:p>
              <a:pPr algn="ctr">
                <a:buClr>
                  <a:schemeClr val="dk1"/>
                </a:buClr>
                <a:buSzPct val="25000"/>
              </a:pPr>
              <a:r>
                <a:rPr lang="en-US" i="1" dirty="0" smtClean="0">
                  <a:solidFill>
                    <a:srgbClr val="5C6F8B"/>
                  </a:solidFill>
                  <a:latin typeface="Source Sans Pro"/>
                  <a:ea typeface="Source Sans Pro"/>
                  <a:cs typeface="Source Sans Pro"/>
                  <a:sym typeface="Source Sans Pro"/>
                </a:rPr>
                <a:t>Insert image here.</a:t>
              </a:r>
            </a:p>
            <a:p>
              <a:pPr algn="ctr">
                <a:buClr>
                  <a:schemeClr val="dk1"/>
                </a:buClr>
                <a:buSzPct val="25000"/>
              </a:pPr>
              <a:endParaRPr lang="en-US" sz="1200" dirty="0">
                <a:solidFill>
                  <a:srgbClr val="5C6F8B"/>
                </a:solidFill>
                <a:latin typeface="Source Sans Pro"/>
                <a:ea typeface="Source Sans Pro"/>
                <a:cs typeface="Source Sans Pro"/>
                <a:sym typeface="Source Sans Pro"/>
              </a:endParaRPr>
            </a:p>
            <a:p>
              <a:pPr algn="ctr">
                <a:buClr>
                  <a:schemeClr val="dk1"/>
                </a:buClr>
                <a:buSzPct val="25000"/>
              </a:pPr>
              <a:endParaRPr lang="en-US" sz="1200" dirty="0" smtClean="0">
                <a:solidFill>
                  <a:srgbClr val="5C6F8B"/>
                </a:solidFill>
                <a:latin typeface="Souce Sans Pro"/>
                <a:ea typeface="Souce Sans Pro"/>
                <a:cs typeface="Souce Sans Pro"/>
                <a:sym typeface="Souce Sans Pro"/>
              </a:endParaRPr>
            </a:p>
            <a:p>
              <a:pPr algn="ctr">
                <a:buClr>
                  <a:schemeClr val="dk1"/>
                </a:buClr>
                <a:buSzPct val="25000"/>
              </a:pPr>
              <a:endParaRPr lang="en-US" sz="1200" i="1" dirty="0">
                <a:solidFill>
                  <a:srgbClr val="5C6F8B"/>
                </a:solidFill>
                <a:latin typeface="Souce Sans Pro"/>
                <a:ea typeface="Souce Sans Pro"/>
                <a:cs typeface="Souce Sans Pro"/>
                <a:sym typeface="Souce Sans Pro"/>
              </a:endParaRPr>
            </a:p>
            <a:p>
              <a:pPr algn="ctr">
                <a:buClr>
                  <a:schemeClr val="dk1"/>
                </a:buClr>
              </a:pPr>
              <a:endParaRPr sz="1200" dirty="0">
                <a:solidFill>
                  <a:srgbClr val="5C6F8B"/>
                </a:solidFill>
                <a:latin typeface="Times New Roman"/>
                <a:ea typeface="Times New Roman"/>
                <a:cs typeface="Times New Roman"/>
                <a:sym typeface="Times New Roman"/>
              </a:endParaRPr>
            </a:p>
            <a:p>
              <a:pPr algn="ctr">
                <a:buClr>
                  <a:srgbClr val="000000"/>
                </a:buClr>
              </a:pPr>
              <a:endParaRPr sz="1200" dirty="0">
                <a:solidFill>
                  <a:srgbClr val="5C6F8B"/>
                </a:solidFill>
                <a:latin typeface="Times New Roman"/>
                <a:ea typeface="Times New Roman"/>
                <a:cs typeface="Times New Roman"/>
                <a:sym typeface="Times New Roman"/>
              </a:endParaRPr>
            </a:p>
          </p:txBody>
        </p:sp>
        <p:pic>
          <p:nvPicPr>
            <p:cNvPr id="17" name="Picture 16" descr="picIcon.png"/>
            <p:cNvPicPr>
              <a:picLocks noChangeAspect="1"/>
            </p:cNvPicPr>
            <p:nvPr/>
          </p:nvPicPr>
          <p:blipFill>
            <a:blip r:embed="rId6" cstate="screen">
              <a:alphaModFix amt="24000"/>
              <a:extLst>
                <a:ext uri="{28A0092B-C50C-407E-A947-70E740481C1C}">
                  <a14:useLocalDpi xmlns:a14="http://schemas.microsoft.com/office/drawing/2010/main"/>
                </a:ext>
              </a:extLst>
            </a:blip>
            <a:stretch>
              <a:fillRect/>
            </a:stretch>
          </p:blipFill>
          <p:spPr>
            <a:xfrm>
              <a:off x="6885880" y="2346853"/>
              <a:ext cx="3522144" cy="3522135"/>
            </a:xfrm>
            <a:prstGeom prst="rect">
              <a:avLst/>
            </a:prstGeom>
          </p:spPr>
        </p:pic>
      </p:grpSp>
    </p:spTree>
    <p:extLst>
      <p:ext uri="{BB962C8B-B14F-4D97-AF65-F5344CB8AC3E}">
        <p14:creationId xmlns:p14="http://schemas.microsoft.com/office/powerpoint/2010/main" val="362311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962592"/>
            <a:ext cx="3932237" cy="617782"/>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b="1" dirty="0" smtClean="0">
                <a:solidFill>
                  <a:srgbClr val="5C6F8B"/>
                </a:solidFill>
                <a:latin typeface="Avenir Book" charset="0"/>
                <a:ea typeface="Avenir Book" charset="0"/>
                <a:cs typeface="Avenir Book" charset="0"/>
              </a:rPr>
              <a:t>6.1 Paste the Train/Test split code you used for 75% - 25% </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12" name="Rectangle 11"/>
          <p:cNvSpPr/>
          <p:nvPr/>
        </p:nvSpPr>
        <p:spPr>
          <a:xfrm>
            <a:off x="839788" y="2571717"/>
            <a:ext cx="3877796" cy="960698"/>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Paste code</a:t>
            </a:r>
            <a:endParaRPr lang="en-US" sz="1400" dirty="0">
              <a:latin typeface="Avenir Book" charset="0"/>
              <a:ea typeface="Avenir Book" charset="0"/>
              <a:cs typeface="Avenir Book" charset="0"/>
            </a:endParaRPr>
          </a:p>
        </p:txBody>
      </p:sp>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p:cNvSpPr txBox="1">
            <a:spLocks/>
          </p:cNvSpPr>
          <p:nvPr/>
        </p:nvSpPr>
        <p:spPr>
          <a:xfrm>
            <a:off x="839788" y="1445092"/>
            <a:ext cx="6170612"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Tx/>
              <a:buNone/>
            </a:pPr>
            <a:r>
              <a:rPr lang="en-US" sz="1800" b="1" dirty="0" smtClean="0">
                <a:solidFill>
                  <a:srgbClr val="5C6F8B"/>
                </a:solidFill>
                <a:latin typeface="Avenir Book" charset="0"/>
                <a:ea typeface="Avenir Book" charset="0"/>
                <a:cs typeface="Avenir Book" charset="0"/>
              </a:rPr>
              <a:t>6. Collaborative Filtering - Validation set</a:t>
            </a:r>
            <a:endParaRPr lang="en-US" sz="1800" b="1" dirty="0">
              <a:solidFill>
                <a:srgbClr val="5C6F8B"/>
              </a:solidFill>
              <a:latin typeface="Avenir Book" charset="0"/>
              <a:ea typeface="Avenir Book" charset="0"/>
              <a:cs typeface="Avenir Book" charset="0"/>
            </a:endParaRPr>
          </a:p>
        </p:txBody>
      </p:sp>
      <p:sp>
        <p:nvSpPr>
          <p:cNvPr id="23" name="Text Placeholder 9"/>
          <p:cNvSpPr txBox="1">
            <a:spLocks/>
          </p:cNvSpPr>
          <p:nvPr/>
        </p:nvSpPr>
        <p:spPr>
          <a:xfrm>
            <a:off x="6341428" y="1962592"/>
            <a:ext cx="3932237"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6.2 What values did you use for training the different models?</a:t>
            </a:r>
            <a:endParaRPr lang="en-US" b="1" dirty="0">
              <a:solidFill>
                <a:srgbClr val="5C6F8B"/>
              </a:solidFill>
              <a:latin typeface="Avenir Book" charset="0"/>
              <a:ea typeface="Avenir Book" charset="0"/>
              <a:cs typeface="Avenir Book" charset="0"/>
            </a:endParaRPr>
          </a:p>
        </p:txBody>
      </p:sp>
      <p:sp>
        <p:nvSpPr>
          <p:cNvPr id="26" name="Rectangle 25"/>
          <p:cNvSpPr/>
          <p:nvPr/>
        </p:nvSpPr>
        <p:spPr>
          <a:xfrm>
            <a:off x="6341428" y="2571717"/>
            <a:ext cx="4738052" cy="3713205"/>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text</a:t>
            </a:r>
            <a:endParaRPr lang="en-US" sz="1400" dirty="0">
              <a:latin typeface="Avenir Book" charset="0"/>
              <a:ea typeface="Avenir Book" charset="0"/>
              <a:cs typeface="Avenir Book" charset="0"/>
            </a:endParaRPr>
          </a:p>
        </p:txBody>
      </p:sp>
    </p:spTree>
    <p:extLst>
      <p:ext uri="{BB962C8B-B14F-4D97-AF65-F5344CB8AC3E}">
        <p14:creationId xmlns:p14="http://schemas.microsoft.com/office/powerpoint/2010/main" val="2014885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962592"/>
            <a:ext cx="3932237" cy="617782"/>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b="1" dirty="0" smtClean="0">
                <a:solidFill>
                  <a:srgbClr val="5C6F8B"/>
                </a:solidFill>
                <a:latin typeface="Avenir Book" charset="0"/>
                <a:ea typeface="Avenir Book" charset="0"/>
                <a:cs typeface="Avenir Book" charset="0"/>
              </a:rPr>
              <a:t>6.3 Which model resulted in the lowest RMSE?</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sp>
        <p:nvSpPr>
          <p:cNvPr id="12" name="Rectangle 11"/>
          <p:cNvSpPr/>
          <p:nvPr/>
        </p:nvSpPr>
        <p:spPr>
          <a:xfrm>
            <a:off x="839787" y="4661414"/>
            <a:ext cx="4738053" cy="1623508"/>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Describe here how you determined the best model</a:t>
            </a:r>
            <a:endParaRPr lang="en-US" sz="1400" dirty="0">
              <a:latin typeface="Avenir Book" charset="0"/>
              <a:ea typeface="Avenir Book" charset="0"/>
              <a:cs typeface="Avenir Book" charset="0"/>
            </a:endParaRPr>
          </a:p>
        </p:txBody>
      </p:sp>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p:cNvSpPr txBox="1">
            <a:spLocks/>
          </p:cNvSpPr>
          <p:nvPr/>
        </p:nvSpPr>
        <p:spPr>
          <a:xfrm>
            <a:off x="839788" y="1445092"/>
            <a:ext cx="6170612"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Tx/>
              <a:buNone/>
            </a:pPr>
            <a:r>
              <a:rPr lang="en-US" sz="1800" b="1" dirty="0" smtClean="0">
                <a:solidFill>
                  <a:srgbClr val="5C6F8B"/>
                </a:solidFill>
                <a:latin typeface="Avenir Book" charset="0"/>
                <a:ea typeface="Avenir Book" charset="0"/>
                <a:cs typeface="Avenir Book" charset="0"/>
              </a:rPr>
              <a:t>6. Collaborative Filtering - Validation set</a:t>
            </a:r>
            <a:endParaRPr lang="en-US" sz="1800" b="1" dirty="0">
              <a:solidFill>
                <a:srgbClr val="5C6F8B"/>
              </a:solidFill>
              <a:latin typeface="Avenir Book" charset="0"/>
              <a:ea typeface="Avenir Book" charset="0"/>
              <a:cs typeface="Avenir Book" charset="0"/>
            </a:endParaRPr>
          </a:p>
        </p:txBody>
      </p:sp>
      <p:sp>
        <p:nvSpPr>
          <p:cNvPr id="23" name="Text Placeholder 9"/>
          <p:cNvSpPr txBox="1">
            <a:spLocks/>
          </p:cNvSpPr>
          <p:nvPr/>
        </p:nvSpPr>
        <p:spPr>
          <a:xfrm>
            <a:off x="6341428" y="1962592"/>
            <a:ext cx="3932237"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Share a screenshot of your code with the best parameters</a:t>
            </a:r>
            <a:endParaRPr lang="en-US" b="1" dirty="0">
              <a:solidFill>
                <a:srgbClr val="5C6F8B"/>
              </a:solidFill>
              <a:latin typeface="Avenir Book" charset="0"/>
              <a:ea typeface="Avenir Book" charset="0"/>
              <a:cs typeface="Avenir Book" charset="0"/>
            </a:endParaRPr>
          </a:p>
        </p:txBody>
      </p:sp>
      <p:sp>
        <p:nvSpPr>
          <p:cNvPr id="13" name="Text Placeholder 9"/>
          <p:cNvSpPr txBox="1">
            <a:spLocks/>
          </p:cNvSpPr>
          <p:nvPr/>
        </p:nvSpPr>
        <p:spPr>
          <a:xfrm>
            <a:off x="839788" y="3895323"/>
            <a:ext cx="3932237" cy="6177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6.3 How did you determine the best model?</a:t>
            </a:r>
            <a:endParaRPr lang="en-US" b="1" dirty="0">
              <a:solidFill>
                <a:srgbClr val="5C6F8B"/>
              </a:solidFill>
              <a:latin typeface="Avenir Book" charset="0"/>
              <a:ea typeface="Avenir Book" charset="0"/>
              <a:cs typeface="Avenir Book" charset="0"/>
            </a:endParaRPr>
          </a:p>
        </p:txBody>
      </p:sp>
      <p:sp>
        <p:nvSpPr>
          <p:cNvPr id="15" name="Rectangle 14"/>
          <p:cNvSpPr/>
          <p:nvPr/>
        </p:nvSpPr>
        <p:spPr>
          <a:xfrm>
            <a:off x="839787" y="2732774"/>
            <a:ext cx="4738053" cy="894346"/>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text</a:t>
            </a:r>
            <a:endParaRPr lang="en-US" sz="1400" dirty="0">
              <a:latin typeface="Avenir Book" charset="0"/>
              <a:ea typeface="Avenir Book" charset="0"/>
              <a:cs typeface="Avenir Book" charset="0"/>
            </a:endParaRPr>
          </a:p>
        </p:txBody>
      </p:sp>
      <p:grpSp>
        <p:nvGrpSpPr>
          <p:cNvPr id="16" name="Group 15"/>
          <p:cNvGrpSpPr/>
          <p:nvPr/>
        </p:nvGrpSpPr>
        <p:grpSpPr>
          <a:xfrm>
            <a:off x="6794096" y="2677077"/>
            <a:ext cx="4562707" cy="3093839"/>
            <a:chOff x="5362527" y="1980939"/>
            <a:chExt cx="6538119" cy="4433308"/>
          </a:xfrm>
        </p:grpSpPr>
        <p:sp>
          <p:nvSpPr>
            <p:cNvPr id="17" name="Rectangle 16"/>
            <p:cNvSpPr/>
            <p:nvPr/>
          </p:nvSpPr>
          <p:spPr>
            <a:xfrm>
              <a:off x="5362527" y="1980939"/>
              <a:ext cx="6538119" cy="4433308"/>
            </a:xfrm>
            <a:prstGeom prst="rect">
              <a:avLst/>
            </a:prstGeom>
            <a:noFill/>
            <a:ln>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Shape 62"/>
            <p:cNvSpPr txBox="1"/>
            <p:nvPr/>
          </p:nvSpPr>
          <p:spPr>
            <a:xfrm>
              <a:off x="6875730" y="5976834"/>
              <a:ext cx="3511711" cy="329567"/>
            </a:xfrm>
            <a:prstGeom prst="rect">
              <a:avLst/>
            </a:prstGeom>
            <a:noFill/>
            <a:ln>
              <a:noFill/>
            </a:ln>
          </p:spPr>
          <p:txBody>
            <a:bodyPr lIns="91425" tIns="45700" rIns="91425" bIns="45700" anchor="t" anchorCtr="0">
              <a:noAutofit/>
            </a:bodyPr>
            <a:lstStyle/>
            <a:p>
              <a:pPr algn="ctr">
                <a:buClr>
                  <a:schemeClr val="dk1"/>
                </a:buClr>
                <a:buSzPct val="25000"/>
              </a:pPr>
              <a:r>
                <a:rPr lang="en-US" i="1" dirty="0" smtClean="0">
                  <a:solidFill>
                    <a:srgbClr val="5C6F8B"/>
                  </a:solidFill>
                  <a:latin typeface="Source Sans Pro"/>
                  <a:ea typeface="Source Sans Pro"/>
                  <a:cs typeface="Source Sans Pro"/>
                  <a:sym typeface="Source Sans Pro"/>
                </a:rPr>
                <a:t>Insert image here.</a:t>
              </a:r>
            </a:p>
            <a:p>
              <a:pPr algn="ctr">
                <a:buClr>
                  <a:schemeClr val="dk1"/>
                </a:buClr>
                <a:buSzPct val="25000"/>
              </a:pPr>
              <a:endParaRPr lang="en-US" sz="1200" dirty="0">
                <a:solidFill>
                  <a:srgbClr val="5C6F8B"/>
                </a:solidFill>
                <a:latin typeface="Source Sans Pro"/>
                <a:ea typeface="Source Sans Pro"/>
                <a:cs typeface="Source Sans Pro"/>
                <a:sym typeface="Source Sans Pro"/>
              </a:endParaRPr>
            </a:p>
            <a:p>
              <a:pPr algn="ctr">
                <a:buClr>
                  <a:schemeClr val="dk1"/>
                </a:buClr>
                <a:buSzPct val="25000"/>
              </a:pPr>
              <a:endParaRPr lang="en-US" sz="1200" dirty="0" smtClean="0">
                <a:solidFill>
                  <a:srgbClr val="5C6F8B"/>
                </a:solidFill>
                <a:latin typeface="Souce Sans Pro"/>
                <a:ea typeface="Souce Sans Pro"/>
                <a:cs typeface="Souce Sans Pro"/>
                <a:sym typeface="Souce Sans Pro"/>
              </a:endParaRPr>
            </a:p>
            <a:p>
              <a:pPr algn="ctr">
                <a:buClr>
                  <a:schemeClr val="dk1"/>
                </a:buClr>
                <a:buSzPct val="25000"/>
              </a:pPr>
              <a:endParaRPr lang="en-US" sz="1200" i="1" dirty="0">
                <a:solidFill>
                  <a:srgbClr val="5C6F8B"/>
                </a:solidFill>
                <a:latin typeface="Souce Sans Pro"/>
                <a:ea typeface="Souce Sans Pro"/>
                <a:cs typeface="Souce Sans Pro"/>
                <a:sym typeface="Souce Sans Pro"/>
              </a:endParaRPr>
            </a:p>
            <a:p>
              <a:pPr algn="ctr">
                <a:buClr>
                  <a:schemeClr val="dk1"/>
                </a:buClr>
              </a:pPr>
              <a:endParaRPr sz="1200" dirty="0">
                <a:solidFill>
                  <a:srgbClr val="5C6F8B"/>
                </a:solidFill>
                <a:latin typeface="Times New Roman"/>
                <a:ea typeface="Times New Roman"/>
                <a:cs typeface="Times New Roman"/>
                <a:sym typeface="Times New Roman"/>
              </a:endParaRPr>
            </a:p>
            <a:p>
              <a:pPr algn="ctr">
                <a:buClr>
                  <a:srgbClr val="000000"/>
                </a:buClr>
              </a:pPr>
              <a:endParaRPr sz="1200" dirty="0">
                <a:solidFill>
                  <a:srgbClr val="5C6F8B"/>
                </a:solidFill>
                <a:latin typeface="Times New Roman"/>
                <a:ea typeface="Times New Roman"/>
                <a:cs typeface="Times New Roman"/>
                <a:sym typeface="Times New Roman"/>
              </a:endParaRPr>
            </a:p>
          </p:txBody>
        </p:sp>
        <p:pic>
          <p:nvPicPr>
            <p:cNvPr id="19" name="Picture 18" descr="picIcon.png"/>
            <p:cNvPicPr>
              <a:picLocks noChangeAspect="1"/>
            </p:cNvPicPr>
            <p:nvPr/>
          </p:nvPicPr>
          <p:blipFill>
            <a:blip r:embed="rId6" cstate="screen">
              <a:alphaModFix amt="24000"/>
              <a:extLst>
                <a:ext uri="{28A0092B-C50C-407E-A947-70E740481C1C}">
                  <a14:useLocalDpi xmlns:a14="http://schemas.microsoft.com/office/drawing/2010/main"/>
                </a:ext>
              </a:extLst>
            </a:blip>
            <a:stretch>
              <a:fillRect/>
            </a:stretch>
          </p:blipFill>
          <p:spPr>
            <a:xfrm>
              <a:off x="6885880" y="2346853"/>
              <a:ext cx="3522144" cy="3522135"/>
            </a:xfrm>
            <a:prstGeom prst="rect">
              <a:avLst/>
            </a:prstGeom>
          </p:spPr>
        </p:pic>
      </p:grpSp>
    </p:spTree>
    <p:extLst>
      <p:ext uri="{BB962C8B-B14F-4D97-AF65-F5344CB8AC3E}">
        <p14:creationId xmlns:p14="http://schemas.microsoft.com/office/powerpoint/2010/main" val="1436461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8487092" cy="1089212"/>
          </a:xfrm>
          <a:ln>
            <a:noFill/>
          </a:ln>
        </p:spPr>
        <p:txBody>
          <a:bodyPr>
            <a:normAutofit/>
          </a:bodyPr>
          <a:lstStyle/>
          <a:p>
            <a:r>
              <a:rPr lang="en-US" dirty="0">
                <a:latin typeface="Avenir Book" charset="0"/>
                <a:ea typeface="Avenir Book" charset="0"/>
                <a:cs typeface="Avenir Book" charset="0"/>
              </a:rPr>
              <a:t>Case Study 4.1 </a:t>
            </a:r>
            <a:r>
              <a:rPr lang="en-US" sz="3200" dirty="0" smtClean="0">
                <a:latin typeface="Avenir Book" charset="0"/>
                <a:ea typeface="Avenir Book" charset="0"/>
                <a:cs typeface="Avenir Book" charset="0"/>
              </a:rPr>
              <a:t/>
            </a:r>
            <a:br>
              <a:rPr lang="en-US" sz="3200" dirty="0" smtClean="0">
                <a:latin typeface="Avenir Book" charset="0"/>
                <a:ea typeface="Avenir Book" charset="0"/>
                <a:cs typeface="Avenir Book" charset="0"/>
              </a:rPr>
            </a:br>
            <a:endParaRPr lang="en-US" sz="3200" dirty="0">
              <a:latin typeface="Avenir Book" charset="0"/>
              <a:ea typeface="Avenir Book" charset="0"/>
              <a:cs typeface="Avenir Book" charset="0"/>
            </a:endParaRPr>
          </a:p>
        </p:txBody>
      </p:sp>
      <p:sp>
        <p:nvSpPr>
          <p:cNvPr id="10" name="Text Placeholder 9"/>
          <p:cNvSpPr>
            <a:spLocks noGrp="1"/>
          </p:cNvSpPr>
          <p:nvPr>
            <p:ph type="body" sz="half" idx="2"/>
          </p:nvPr>
        </p:nvSpPr>
        <p:spPr>
          <a:xfrm>
            <a:off x="839788" y="1962592"/>
            <a:ext cx="3932237" cy="617782"/>
          </a:xfrm>
        </p:spPr>
        <p:txBody>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lang="en-US" b="1" dirty="0" smtClean="0">
                <a:solidFill>
                  <a:srgbClr val="5C6F8B"/>
                </a:solidFill>
                <a:latin typeface="Avenir Book" charset="0"/>
                <a:ea typeface="Avenir Book" charset="0"/>
                <a:cs typeface="Avenir Book" charset="0"/>
              </a:rPr>
              <a:t>7. Describe how you did the Item Similarity Filtering</a:t>
            </a:r>
            <a:endParaRPr lang="en-US" b="1" dirty="0">
              <a:solidFill>
                <a:srgbClr val="5C6F8B"/>
              </a:solidFill>
              <a:latin typeface="Avenir Book" charset="0"/>
              <a:ea typeface="Avenir Book" charset="0"/>
              <a:cs typeface="Avenir Book" charset="0"/>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61271" y="300038"/>
            <a:ext cx="1990991" cy="614363"/>
          </a:xfrm>
          <a:prstGeom prst="rect">
            <a:avLst/>
          </a:prstGeom>
        </p:spPr>
      </p:pic>
      <p:pic>
        <p:nvPicPr>
          <p:cNvPr id="24" name="Picture 23"/>
          <p:cNvPicPr>
            <a:picLocks noChangeAspect="1"/>
          </p:cNvPicPr>
          <p:nvPr/>
        </p:nvPicPr>
        <p:blipFill rotWithShape="1">
          <a:blip r:embed="rId4">
            <a:alphaModFix amt="20000"/>
            <a:extLst>
              <a:ext uri="{BEBA8EAE-BF5A-486C-A8C5-ECC9F3942E4B}">
                <a14:imgProps xmlns:a14="http://schemas.microsoft.com/office/drawing/2010/main">
                  <a14:imgLayer r:embed="rId5">
                    <a14:imgEffect>
                      <a14:colorTemperature colorTemp="11500"/>
                    </a14:imgEffect>
                    <a14:imgEffect>
                      <a14:saturation sat="232000"/>
                    </a14:imgEffect>
                    <a14:imgEffect>
                      <a14:brightnessContrast bright="-29000" contrast="59000"/>
                    </a14:imgEffect>
                  </a14:imgLayer>
                </a14:imgProps>
              </a:ext>
            </a:extLst>
          </a:blip>
          <a:srcRect l="1137" t="20574" r="20633" b="68753"/>
          <a:stretch/>
        </p:blipFill>
        <p:spPr>
          <a:xfrm>
            <a:off x="1" y="783"/>
            <a:ext cx="12192000" cy="1228045"/>
          </a:xfrm>
          <a:prstGeom prst="rect">
            <a:avLst/>
          </a:prstGeom>
        </p:spPr>
      </p:pic>
      <p:sp>
        <p:nvSpPr>
          <p:cNvPr id="25" name="Rectangle 24"/>
          <p:cNvSpPr/>
          <p:nvPr/>
        </p:nvSpPr>
        <p:spPr>
          <a:xfrm>
            <a:off x="1" y="6602506"/>
            <a:ext cx="12192000" cy="255494"/>
          </a:xfrm>
          <a:prstGeom prst="rect">
            <a:avLst/>
          </a:prstGeom>
          <a:solidFill>
            <a:srgbClr val="A31E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9"/>
          <p:cNvSpPr txBox="1">
            <a:spLocks/>
          </p:cNvSpPr>
          <p:nvPr/>
        </p:nvSpPr>
        <p:spPr>
          <a:xfrm>
            <a:off x="6341428" y="1962592"/>
            <a:ext cx="4411916" cy="6177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marL="342900" indent="-342900">
              <a:lnSpc>
                <a:spcPct val="100000"/>
              </a:lnSpc>
              <a:spcBef>
                <a:spcPts val="0"/>
              </a:spcBef>
              <a:buFont typeface="Arial" charset="0"/>
              <a:buChar char="•"/>
            </a:pPr>
            <a:r>
              <a:rPr lang="en-US" b="1" dirty="0" smtClean="0">
                <a:solidFill>
                  <a:srgbClr val="5C6F8B"/>
                </a:solidFill>
                <a:latin typeface="Avenir Book" charset="0"/>
                <a:ea typeface="Avenir Book" charset="0"/>
                <a:cs typeface="Avenir Book" charset="0"/>
              </a:rPr>
              <a:t>8. Share a screenshot of </a:t>
            </a:r>
            <a:r>
              <a:rPr lang="en-US" b="1" dirty="0" smtClean="0">
                <a:solidFill>
                  <a:srgbClr val="5C6F8B"/>
                </a:solidFill>
                <a:latin typeface="Avenir Book" charset="0"/>
                <a:ea typeface="Avenir Book" charset="0"/>
                <a:cs typeface="Avenir Book" charset="0"/>
              </a:rPr>
              <a:t>the code for how you got the top K recommendations for one of the models</a:t>
            </a:r>
            <a:endParaRPr lang="en-US" b="1" dirty="0">
              <a:solidFill>
                <a:srgbClr val="5C6F8B"/>
              </a:solidFill>
              <a:latin typeface="Avenir Book" charset="0"/>
              <a:ea typeface="Avenir Book" charset="0"/>
              <a:cs typeface="Avenir Book" charset="0"/>
            </a:endParaRPr>
          </a:p>
        </p:txBody>
      </p:sp>
      <p:sp>
        <p:nvSpPr>
          <p:cNvPr id="15" name="Rectangle 14"/>
          <p:cNvSpPr/>
          <p:nvPr/>
        </p:nvSpPr>
        <p:spPr>
          <a:xfrm>
            <a:off x="839787" y="2732774"/>
            <a:ext cx="4912665" cy="3271786"/>
          </a:xfrm>
          <a:prstGeom prst="rect">
            <a:avLst/>
          </a:prstGeom>
          <a:noFill/>
          <a:ln>
            <a:solidFill>
              <a:srgbClr val="5C6F8B"/>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smtClean="0">
                <a:latin typeface="Avenir Book" charset="0"/>
                <a:ea typeface="Avenir Book" charset="0"/>
                <a:cs typeface="Avenir Book" charset="0"/>
              </a:rPr>
              <a:t>Click here to add text</a:t>
            </a:r>
            <a:endParaRPr lang="en-US" sz="1400" dirty="0">
              <a:latin typeface="Avenir Book" charset="0"/>
              <a:ea typeface="Avenir Book" charset="0"/>
              <a:cs typeface="Avenir Book" charset="0"/>
            </a:endParaRPr>
          </a:p>
        </p:txBody>
      </p:sp>
      <p:grpSp>
        <p:nvGrpSpPr>
          <p:cNvPr id="16" name="Group 15"/>
          <p:cNvGrpSpPr/>
          <p:nvPr/>
        </p:nvGrpSpPr>
        <p:grpSpPr>
          <a:xfrm>
            <a:off x="6794096" y="2677077"/>
            <a:ext cx="4562707" cy="3093839"/>
            <a:chOff x="5362527" y="1980939"/>
            <a:chExt cx="6538119" cy="4433308"/>
          </a:xfrm>
        </p:grpSpPr>
        <p:sp>
          <p:nvSpPr>
            <p:cNvPr id="17" name="Rectangle 16"/>
            <p:cNvSpPr/>
            <p:nvPr/>
          </p:nvSpPr>
          <p:spPr>
            <a:xfrm>
              <a:off x="5362527" y="1980939"/>
              <a:ext cx="6538119" cy="4433308"/>
            </a:xfrm>
            <a:prstGeom prst="rect">
              <a:avLst/>
            </a:prstGeom>
            <a:noFill/>
            <a:ln>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Shape 62"/>
            <p:cNvSpPr txBox="1"/>
            <p:nvPr/>
          </p:nvSpPr>
          <p:spPr>
            <a:xfrm>
              <a:off x="6875730" y="5976834"/>
              <a:ext cx="3511711" cy="329567"/>
            </a:xfrm>
            <a:prstGeom prst="rect">
              <a:avLst/>
            </a:prstGeom>
            <a:noFill/>
            <a:ln>
              <a:noFill/>
            </a:ln>
          </p:spPr>
          <p:txBody>
            <a:bodyPr lIns="91425" tIns="45700" rIns="91425" bIns="45700" anchor="t" anchorCtr="0">
              <a:noAutofit/>
            </a:bodyPr>
            <a:lstStyle/>
            <a:p>
              <a:pPr algn="ctr">
                <a:buClr>
                  <a:schemeClr val="dk1"/>
                </a:buClr>
                <a:buSzPct val="25000"/>
              </a:pPr>
              <a:r>
                <a:rPr lang="en-US" i="1" dirty="0" smtClean="0">
                  <a:solidFill>
                    <a:srgbClr val="5C6F8B"/>
                  </a:solidFill>
                  <a:latin typeface="Source Sans Pro"/>
                  <a:ea typeface="Source Sans Pro"/>
                  <a:cs typeface="Source Sans Pro"/>
                  <a:sym typeface="Source Sans Pro"/>
                </a:rPr>
                <a:t>Insert image here.</a:t>
              </a:r>
            </a:p>
            <a:p>
              <a:pPr algn="ctr">
                <a:buClr>
                  <a:schemeClr val="dk1"/>
                </a:buClr>
                <a:buSzPct val="25000"/>
              </a:pPr>
              <a:endParaRPr lang="en-US" sz="1200" dirty="0">
                <a:solidFill>
                  <a:srgbClr val="5C6F8B"/>
                </a:solidFill>
                <a:latin typeface="Source Sans Pro"/>
                <a:ea typeface="Source Sans Pro"/>
                <a:cs typeface="Source Sans Pro"/>
                <a:sym typeface="Source Sans Pro"/>
              </a:endParaRPr>
            </a:p>
            <a:p>
              <a:pPr algn="ctr">
                <a:buClr>
                  <a:schemeClr val="dk1"/>
                </a:buClr>
                <a:buSzPct val="25000"/>
              </a:pPr>
              <a:endParaRPr lang="en-US" sz="1200" dirty="0" smtClean="0">
                <a:solidFill>
                  <a:srgbClr val="5C6F8B"/>
                </a:solidFill>
                <a:latin typeface="Souce Sans Pro"/>
                <a:ea typeface="Souce Sans Pro"/>
                <a:cs typeface="Souce Sans Pro"/>
                <a:sym typeface="Souce Sans Pro"/>
              </a:endParaRPr>
            </a:p>
            <a:p>
              <a:pPr algn="ctr">
                <a:buClr>
                  <a:schemeClr val="dk1"/>
                </a:buClr>
                <a:buSzPct val="25000"/>
              </a:pPr>
              <a:endParaRPr lang="en-US" sz="1200" i="1" dirty="0">
                <a:solidFill>
                  <a:srgbClr val="5C6F8B"/>
                </a:solidFill>
                <a:latin typeface="Souce Sans Pro"/>
                <a:ea typeface="Souce Sans Pro"/>
                <a:cs typeface="Souce Sans Pro"/>
                <a:sym typeface="Souce Sans Pro"/>
              </a:endParaRPr>
            </a:p>
            <a:p>
              <a:pPr algn="ctr">
                <a:buClr>
                  <a:schemeClr val="dk1"/>
                </a:buClr>
              </a:pPr>
              <a:endParaRPr sz="1200" dirty="0">
                <a:solidFill>
                  <a:srgbClr val="5C6F8B"/>
                </a:solidFill>
                <a:latin typeface="Times New Roman"/>
                <a:ea typeface="Times New Roman"/>
                <a:cs typeface="Times New Roman"/>
                <a:sym typeface="Times New Roman"/>
              </a:endParaRPr>
            </a:p>
            <a:p>
              <a:pPr algn="ctr">
                <a:buClr>
                  <a:srgbClr val="000000"/>
                </a:buClr>
              </a:pPr>
              <a:endParaRPr sz="1200" dirty="0">
                <a:solidFill>
                  <a:srgbClr val="5C6F8B"/>
                </a:solidFill>
                <a:latin typeface="Times New Roman"/>
                <a:ea typeface="Times New Roman"/>
                <a:cs typeface="Times New Roman"/>
                <a:sym typeface="Times New Roman"/>
              </a:endParaRPr>
            </a:p>
          </p:txBody>
        </p:sp>
        <p:pic>
          <p:nvPicPr>
            <p:cNvPr id="19" name="Picture 18" descr="picIcon.png"/>
            <p:cNvPicPr>
              <a:picLocks noChangeAspect="1"/>
            </p:cNvPicPr>
            <p:nvPr/>
          </p:nvPicPr>
          <p:blipFill>
            <a:blip r:embed="rId6" cstate="screen">
              <a:alphaModFix amt="24000"/>
              <a:extLst>
                <a:ext uri="{28A0092B-C50C-407E-A947-70E740481C1C}">
                  <a14:useLocalDpi xmlns:a14="http://schemas.microsoft.com/office/drawing/2010/main"/>
                </a:ext>
              </a:extLst>
            </a:blip>
            <a:stretch>
              <a:fillRect/>
            </a:stretch>
          </p:blipFill>
          <p:spPr>
            <a:xfrm>
              <a:off x="6885880" y="2346853"/>
              <a:ext cx="3522144" cy="3522135"/>
            </a:xfrm>
            <a:prstGeom prst="rect">
              <a:avLst/>
            </a:prstGeom>
          </p:spPr>
        </p:pic>
      </p:grpSp>
    </p:spTree>
    <p:extLst>
      <p:ext uri="{BB962C8B-B14F-4D97-AF65-F5344CB8AC3E}">
        <p14:creationId xmlns:p14="http://schemas.microsoft.com/office/powerpoint/2010/main" val="1107390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EFFFF"/>
      </a:hlink>
      <a:folHlink>
        <a:srgbClr val="EAEAE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12085</TotalTime>
  <Words>569</Words>
  <Application>Microsoft Macintosh PowerPoint</Application>
  <PresentationFormat>Widescreen</PresentationFormat>
  <Paragraphs>83</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Book</vt:lpstr>
      <vt:lpstr>Calibri</vt:lpstr>
      <vt:lpstr>Calibri Light</vt:lpstr>
      <vt:lpstr>Souce Sans Pro</vt:lpstr>
      <vt:lpstr>Source Sans Pro</vt:lpstr>
      <vt:lpstr>Times New Roman</vt:lpstr>
      <vt:lpstr>Office Theme</vt:lpstr>
      <vt:lpstr>PowerPoint Presentation</vt:lpstr>
      <vt:lpstr>Instructions</vt:lpstr>
      <vt:lpstr>Case Study 4.1  </vt:lpstr>
      <vt:lpstr>Case Study 4.1  </vt:lpstr>
      <vt:lpstr>Case Study 4.1  </vt:lpstr>
      <vt:lpstr>Case Study 4.1  </vt:lpstr>
      <vt:lpstr>Case Study 4.1  </vt:lpstr>
      <vt:lpstr>Case Study 4.1  </vt:lpstr>
      <vt:lpstr>Case Study 4.1  </vt:lpstr>
      <vt:lpstr>Case Study 4.1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4.1 Build your own Recommendation System for Movies</dc:title>
  <dc:creator>Beatriz Carramolino</dc:creator>
  <cp:lastModifiedBy>Ryan Kelly</cp:lastModifiedBy>
  <cp:revision>27</cp:revision>
  <dcterms:created xsi:type="dcterms:W3CDTF">2017-08-29T21:03:07Z</dcterms:created>
  <dcterms:modified xsi:type="dcterms:W3CDTF">2017-09-19T19:12:11Z</dcterms:modified>
</cp:coreProperties>
</file>